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9" r:id="rId7"/>
    <p:sldId id="268" r:id="rId8"/>
    <p:sldId id="262" r:id="rId9"/>
    <p:sldId id="264" r:id="rId10"/>
    <p:sldId id="273" r:id="rId11"/>
    <p:sldId id="261" r:id="rId12"/>
    <p:sldId id="263" r:id="rId13"/>
    <p:sldId id="271" r:id="rId14"/>
    <p:sldId id="272" r:id="rId15"/>
    <p:sldId id="270" r:id="rId16"/>
  </p:sldIdLst>
  <p:sldSz cx="9144000" cy="6858000" type="screen4x3"/>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3713"/>
          </a:xfrm>
          <a:prstGeom prst="rect">
            <a:avLst/>
          </a:prstGeom>
        </p:spPr>
        <p:txBody>
          <a:bodyPr vert="horz" lIns="91440" tIns="45720" rIns="91440" bIns="45720" rtlCol="0"/>
          <a:lstStyle>
            <a:lvl1pPr algn="r">
              <a:defRPr sz="1200"/>
            </a:lvl1pPr>
          </a:lstStyle>
          <a:p>
            <a:fld id="{36311F8E-7B5D-4332-B133-549B156FEB98}" type="datetimeFigureOut">
              <a:rPr lang="en-GB" smtClean="0"/>
              <a:t>19/05/2026</a:t>
            </a:fld>
            <a:endParaRPr lang="en-GB"/>
          </a:p>
        </p:txBody>
      </p:sp>
      <p:sp>
        <p:nvSpPr>
          <p:cNvPr id="4" name="Slide Image Placeholder 3"/>
          <p:cNvSpPr>
            <a:spLocks noGrp="1" noRot="1" noChangeAspect="1"/>
          </p:cNvSpPr>
          <p:nvPr>
            <p:ph type="sldImg" idx="2"/>
          </p:nvPr>
        </p:nvSpPr>
        <p:spPr>
          <a:xfrm>
            <a:off x="1181100" y="1231900"/>
            <a:ext cx="4435475" cy="33274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43450"/>
            <a:ext cx="5438775" cy="38814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63075"/>
            <a:ext cx="2946400" cy="49371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363075"/>
            <a:ext cx="2946400" cy="493713"/>
          </a:xfrm>
          <a:prstGeom prst="rect">
            <a:avLst/>
          </a:prstGeom>
        </p:spPr>
        <p:txBody>
          <a:bodyPr vert="horz" lIns="91440" tIns="45720" rIns="91440" bIns="45720" rtlCol="0" anchor="b"/>
          <a:lstStyle>
            <a:lvl1pPr algn="r">
              <a:defRPr sz="1200"/>
            </a:lvl1pPr>
          </a:lstStyle>
          <a:p>
            <a:fld id="{BF9FA163-13D7-419D-BBA4-E18D56D985BC}" type="slidenum">
              <a:rPr lang="en-GB" smtClean="0"/>
              <a:t>‹#›</a:t>
            </a:fld>
            <a:endParaRPr lang="en-GB"/>
          </a:p>
        </p:txBody>
      </p:sp>
    </p:spTree>
    <p:extLst>
      <p:ext uri="{BB962C8B-B14F-4D97-AF65-F5344CB8AC3E}">
        <p14:creationId xmlns:p14="http://schemas.microsoft.com/office/powerpoint/2010/main" val="536768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9FA163-13D7-419D-BBA4-E18D56D985BC}" type="slidenum">
              <a:rPr lang="en-GB" smtClean="0"/>
              <a:t>8</a:t>
            </a:fld>
            <a:endParaRPr lang="en-GB"/>
          </a:p>
        </p:txBody>
      </p:sp>
    </p:spTree>
    <p:extLst>
      <p:ext uri="{BB962C8B-B14F-4D97-AF65-F5344CB8AC3E}">
        <p14:creationId xmlns:p14="http://schemas.microsoft.com/office/powerpoint/2010/main" val="2647376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1964777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2988978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83018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2502711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3298079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4169166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3755940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1684718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3701655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3714101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4842F6-3A35-4C5B-8B18-B24E77090A11}" type="datetimeFigureOut">
              <a:rPr lang="en-GB" smtClean="0"/>
              <a:t>19/05/2026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F74E6B-5C34-4863-9E10-8704E82CCFFB}" type="slidenum">
              <a:rPr lang="en-GB" smtClean="0"/>
              <a:t>‹#›</a:t>
            </a:fld>
            <a:endParaRPr lang="en-GB" dirty="0"/>
          </a:p>
        </p:txBody>
      </p:sp>
    </p:spTree>
    <p:extLst>
      <p:ext uri="{BB962C8B-B14F-4D97-AF65-F5344CB8AC3E}">
        <p14:creationId xmlns:p14="http://schemas.microsoft.com/office/powerpoint/2010/main" val="418434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4842F6-3A35-4C5B-8B18-B24E77090A11}" type="datetimeFigureOut">
              <a:rPr lang="en-GB" smtClean="0"/>
              <a:t>19/05/2026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F74E6B-5C34-4863-9E10-8704E82CCFFB}" type="slidenum">
              <a:rPr lang="en-GB" smtClean="0"/>
              <a:t>‹#›</a:t>
            </a:fld>
            <a:endParaRPr lang="en-GB" dirty="0"/>
          </a:p>
        </p:txBody>
      </p:sp>
    </p:spTree>
    <p:extLst>
      <p:ext uri="{BB962C8B-B14F-4D97-AF65-F5344CB8AC3E}">
        <p14:creationId xmlns:p14="http://schemas.microsoft.com/office/powerpoint/2010/main" val="4230986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kent.gov.uk/ola"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mailto:senco@amherst.kent.sch.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1124744"/>
            <a:ext cx="6984776" cy="4401205"/>
          </a:xfrm>
          <a:prstGeom prst="rect">
            <a:avLst/>
          </a:prstGeom>
          <a:noFill/>
        </p:spPr>
        <p:txBody>
          <a:bodyPr wrap="square" rtlCol="0">
            <a:spAutoFit/>
          </a:bodyPr>
          <a:lstStyle/>
          <a:p>
            <a:pPr algn="ctr"/>
            <a:r>
              <a:rPr lang="en-GB" sz="4000" b="1" dirty="0"/>
              <a:t>Year 5</a:t>
            </a:r>
          </a:p>
          <a:p>
            <a:pPr algn="ctr"/>
            <a:endParaRPr lang="en-GB" sz="4000" b="1" dirty="0"/>
          </a:p>
          <a:p>
            <a:pPr algn="ctr"/>
            <a:r>
              <a:rPr lang="en-GB" sz="4000" b="1" dirty="0"/>
              <a:t>Kent Test and Hilltop Information Session</a:t>
            </a:r>
          </a:p>
          <a:p>
            <a:pPr algn="ctr"/>
            <a:endParaRPr lang="en-GB" sz="4000" b="1" dirty="0"/>
          </a:p>
          <a:p>
            <a:pPr algn="ctr"/>
            <a:r>
              <a:rPr lang="en-GB" sz="4000" b="1" dirty="0"/>
              <a:t>Tuesday  19</a:t>
            </a:r>
            <a:r>
              <a:rPr lang="en-GB" sz="4000" b="1" baseline="30000" dirty="0"/>
              <a:t>th</a:t>
            </a:r>
            <a:r>
              <a:rPr lang="en-GB" sz="4000" b="1" dirty="0"/>
              <a:t> May 2026</a:t>
            </a:r>
          </a:p>
          <a:p>
            <a:pPr algn="ctr"/>
            <a:r>
              <a:rPr lang="en-GB" sz="4000" b="1" dirty="0"/>
              <a:t>6.00pm</a:t>
            </a:r>
          </a:p>
        </p:txBody>
      </p:sp>
    </p:spTree>
    <p:extLst>
      <p:ext uri="{BB962C8B-B14F-4D97-AF65-F5344CB8AC3E}">
        <p14:creationId xmlns:p14="http://schemas.microsoft.com/office/powerpoint/2010/main" val="781262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476672"/>
            <a:ext cx="6984776" cy="5632311"/>
          </a:xfrm>
          <a:prstGeom prst="rect">
            <a:avLst/>
          </a:prstGeom>
          <a:noFill/>
        </p:spPr>
        <p:txBody>
          <a:bodyPr wrap="square" rtlCol="0">
            <a:spAutoFit/>
          </a:bodyPr>
          <a:lstStyle/>
          <a:p>
            <a:pPr algn="ctr"/>
            <a:r>
              <a:rPr lang="en-GB" sz="4000" dirty="0"/>
              <a:t>How do I register my child for the Kent Test?</a:t>
            </a:r>
          </a:p>
          <a:p>
            <a:pPr algn="ctr"/>
            <a:endParaRPr lang="en-GB" sz="4000" dirty="0"/>
          </a:p>
          <a:p>
            <a:pPr algn="ctr"/>
            <a:r>
              <a:rPr lang="en-GB" sz="4000" dirty="0"/>
              <a:t>Online at </a:t>
            </a:r>
            <a:r>
              <a:rPr lang="en-GB" sz="4000" dirty="0">
                <a:hlinkClick r:id="rId2"/>
              </a:rPr>
              <a:t>www.kent.gov.uk/ola</a:t>
            </a:r>
            <a:r>
              <a:rPr lang="en-GB" sz="4000" dirty="0"/>
              <a:t> </a:t>
            </a:r>
          </a:p>
          <a:p>
            <a:pPr algn="ctr"/>
            <a:endParaRPr lang="en-GB" sz="4000" dirty="0"/>
          </a:p>
          <a:p>
            <a:pPr algn="ctr"/>
            <a:r>
              <a:rPr lang="en-GB" sz="4000" dirty="0"/>
              <a:t>You can register on paper by contacting the KCC Secondary Admissions Team on </a:t>
            </a:r>
          </a:p>
          <a:p>
            <a:pPr algn="ctr"/>
            <a:r>
              <a:rPr lang="en-GB" sz="4000" dirty="0"/>
              <a:t>03000 41 21 21</a:t>
            </a:r>
          </a:p>
        </p:txBody>
      </p:sp>
    </p:spTree>
    <p:extLst>
      <p:ext uri="{BB962C8B-B14F-4D97-AF65-F5344CB8AC3E}">
        <p14:creationId xmlns:p14="http://schemas.microsoft.com/office/powerpoint/2010/main" val="630808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476672"/>
            <a:ext cx="6984776" cy="1938992"/>
          </a:xfrm>
          <a:prstGeom prst="rect">
            <a:avLst/>
          </a:prstGeom>
          <a:noFill/>
        </p:spPr>
        <p:txBody>
          <a:bodyPr wrap="square" rtlCol="0">
            <a:spAutoFit/>
          </a:bodyPr>
          <a:lstStyle/>
          <a:p>
            <a:pPr algn="ctr"/>
            <a:r>
              <a:rPr lang="en-GB" sz="4000" dirty="0"/>
              <a:t>You must register your child between Monday 1</a:t>
            </a:r>
            <a:r>
              <a:rPr lang="en-GB" sz="4000" baseline="30000" dirty="0"/>
              <a:t>st</a:t>
            </a:r>
            <a:r>
              <a:rPr lang="en-GB" sz="4000" dirty="0"/>
              <a:t> June and Wednesday 1</a:t>
            </a:r>
            <a:r>
              <a:rPr lang="en-GB" sz="4000" baseline="30000" dirty="0"/>
              <a:t>st</a:t>
            </a:r>
            <a:r>
              <a:rPr lang="en-GB" sz="4000" dirty="0"/>
              <a:t> July 2026.</a:t>
            </a:r>
          </a:p>
        </p:txBody>
      </p:sp>
      <p:sp>
        <p:nvSpPr>
          <p:cNvPr id="2" name="Rectangle 1">
            <a:extLst>
              <a:ext uri="{FF2B5EF4-FFF2-40B4-BE49-F238E27FC236}">
                <a16:creationId xmlns:a16="http://schemas.microsoft.com/office/drawing/2014/main" id="{9CB1AE81-453C-470A-BAC3-B299D72A4EF1}"/>
              </a:ext>
            </a:extLst>
          </p:cNvPr>
          <p:cNvSpPr/>
          <p:nvPr/>
        </p:nvSpPr>
        <p:spPr>
          <a:xfrm>
            <a:off x="467544" y="3717032"/>
            <a:ext cx="8316924" cy="1938992"/>
          </a:xfrm>
          <a:prstGeom prst="rect">
            <a:avLst/>
          </a:prstGeom>
        </p:spPr>
        <p:txBody>
          <a:bodyPr wrap="square">
            <a:spAutoFit/>
          </a:bodyPr>
          <a:lstStyle/>
          <a:p>
            <a:r>
              <a:rPr lang="en-GB" sz="2000" b="1" dirty="0"/>
              <a:t>Who can take the Kent Test</a:t>
            </a:r>
          </a:p>
          <a:p>
            <a:r>
              <a:rPr lang="en-GB" sz="2000" dirty="0"/>
              <a:t>Children currently in Year 5 who were born between 1 September 2015 and 31 August 2016 can take the Kent Test in 2026.</a:t>
            </a:r>
          </a:p>
          <a:p>
            <a:endParaRPr lang="en-GB" sz="2000" dirty="0"/>
          </a:p>
          <a:p>
            <a:r>
              <a:rPr lang="en-GB" sz="2000" dirty="0"/>
              <a:t>If your child is outside this age range but is expected to transfer to secondary school in September 2026, email kent.admissions@kent.gov.uk.</a:t>
            </a:r>
          </a:p>
        </p:txBody>
      </p:sp>
    </p:spTree>
    <p:extLst>
      <p:ext uri="{BB962C8B-B14F-4D97-AF65-F5344CB8AC3E}">
        <p14:creationId xmlns:p14="http://schemas.microsoft.com/office/powerpoint/2010/main" val="3677131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87624" y="476672"/>
            <a:ext cx="6984776" cy="1938992"/>
          </a:xfrm>
          <a:prstGeom prst="rect">
            <a:avLst/>
          </a:prstGeom>
          <a:noFill/>
        </p:spPr>
        <p:txBody>
          <a:bodyPr wrap="square" rtlCol="0">
            <a:spAutoFit/>
          </a:bodyPr>
          <a:lstStyle/>
          <a:p>
            <a:pPr algn="ctr"/>
            <a:r>
              <a:rPr lang="en-GB" sz="4000" dirty="0"/>
              <a:t>Key Dates</a:t>
            </a:r>
          </a:p>
          <a:p>
            <a:pPr algn="ctr"/>
            <a:endParaRPr lang="en-GB" sz="4000" dirty="0"/>
          </a:p>
          <a:p>
            <a:pPr algn="ctr"/>
            <a:endParaRPr lang="en-GB" sz="4000" dirty="0"/>
          </a:p>
        </p:txBody>
      </p:sp>
      <p:graphicFrame>
        <p:nvGraphicFramePr>
          <p:cNvPr id="2" name="Table 1"/>
          <p:cNvGraphicFramePr>
            <a:graphicFrameLocks noGrp="1"/>
          </p:cNvGraphicFramePr>
          <p:nvPr>
            <p:extLst>
              <p:ext uri="{D42A27DB-BD31-4B8C-83A1-F6EECF244321}">
                <p14:modId xmlns:p14="http://schemas.microsoft.com/office/powerpoint/2010/main" val="4246896439"/>
              </p:ext>
            </p:extLst>
          </p:nvPr>
        </p:nvGraphicFramePr>
        <p:xfrm>
          <a:off x="824490" y="1556792"/>
          <a:ext cx="7464660" cy="4392488"/>
        </p:xfrm>
        <a:graphic>
          <a:graphicData uri="http://schemas.openxmlformats.org/drawingml/2006/table">
            <a:tbl>
              <a:tblPr firstRow="1" bandRow="1">
                <a:tableStyleId>{5C22544A-7EE6-4342-B048-85BDC9FD1C3A}</a:tableStyleId>
              </a:tblPr>
              <a:tblGrid>
                <a:gridCol w="3732330">
                  <a:extLst>
                    <a:ext uri="{9D8B030D-6E8A-4147-A177-3AD203B41FA5}">
                      <a16:colId xmlns:a16="http://schemas.microsoft.com/office/drawing/2014/main" val="20000"/>
                    </a:ext>
                  </a:extLst>
                </a:gridCol>
                <a:gridCol w="3732330">
                  <a:extLst>
                    <a:ext uri="{9D8B030D-6E8A-4147-A177-3AD203B41FA5}">
                      <a16:colId xmlns:a16="http://schemas.microsoft.com/office/drawing/2014/main" val="20001"/>
                    </a:ext>
                  </a:extLst>
                </a:gridCol>
              </a:tblGrid>
              <a:tr h="596688">
                <a:tc>
                  <a:txBody>
                    <a:bodyPr/>
                    <a:lstStyle/>
                    <a:p>
                      <a:r>
                        <a:rPr lang="en-GB" b="0" dirty="0">
                          <a:solidFill>
                            <a:schemeClr val="tx1"/>
                          </a:solidFill>
                        </a:rPr>
                        <a:t>Registration</a:t>
                      </a:r>
                      <a:r>
                        <a:rPr lang="en-GB" b="0" baseline="0" dirty="0">
                          <a:solidFill>
                            <a:schemeClr val="tx1"/>
                          </a:solidFill>
                        </a:rPr>
                        <a:t> opens</a:t>
                      </a:r>
                      <a:endParaRPr lang="en-GB" b="0" dirty="0">
                        <a:solidFill>
                          <a:schemeClr val="tx1"/>
                        </a:solidFill>
                      </a:endParaRPr>
                    </a:p>
                  </a:txBody>
                  <a:tcPr>
                    <a:solidFill>
                      <a:schemeClr val="accent1">
                        <a:lumMod val="20000"/>
                        <a:lumOff val="80000"/>
                      </a:schemeClr>
                    </a:solidFill>
                  </a:tcPr>
                </a:tc>
                <a:tc>
                  <a:txBody>
                    <a:bodyPr/>
                    <a:lstStyle/>
                    <a:p>
                      <a:r>
                        <a:rPr lang="en-GB" b="0" dirty="0">
                          <a:solidFill>
                            <a:schemeClr val="tx1"/>
                          </a:solidFill>
                        </a:rPr>
                        <a:t>Monday 1</a:t>
                      </a:r>
                      <a:r>
                        <a:rPr lang="en-GB" b="0" baseline="30000" dirty="0">
                          <a:solidFill>
                            <a:schemeClr val="tx1"/>
                          </a:solidFill>
                        </a:rPr>
                        <a:t>st</a:t>
                      </a:r>
                      <a:r>
                        <a:rPr lang="en-GB" b="0" dirty="0">
                          <a:solidFill>
                            <a:schemeClr val="tx1"/>
                          </a:solidFill>
                        </a:rPr>
                        <a:t> June 2026</a:t>
                      </a:r>
                    </a:p>
                  </a:txBody>
                  <a:tcPr>
                    <a:solidFill>
                      <a:schemeClr val="accent1">
                        <a:lumMod val="20000"/>
                        <a:lumOff val="80000"/>
                      </a:schemeClr>
                    </a:solidFill>
                  </a:tcPr>
                </a:tc>
                <a:extLst>
                  <a:ext uri="{0D108BD9-81ED-4DB2-BD59-A6C34878D82A}">
                    <a16:rowId xmlns:a16="http://schemas.microsoft.com/office/drawing/2014/main" val="10000"/>
                  </a:ext>
                </a:extLst>
              </a:tr>
              <a:tr h="1029899">
                <a:tc>
                  <a:txBody>
                    <a:bodyPr/>
                    <a:lstStyle/>
                    <a:p>
                      <a:r>
                        <a:rPr lang="en-GB" dirty="0"/>
                        <a:t>Closing</a:t>
                      </a:r>
                      <a:r>
                        <a:rPr lang="en-GB" baseline="0" dirty="0"/>
                        <a:t> date to register for tests</a:t>
                      </a:r>
                      <a:endParaRPr lang="en-GB" dirty="0"/>
                    </a:p>
                  </a:txBody>
                  <a:tcPr/>
                </a:tc>
                <a:tc>
                  <a:txBody>
                    <a:bodyPr/>
                    <a:lstStyle/>
                    <a:p>
                      <a:r>
                        <a:rPr lang="en-GB" baseline="0" dirty="0"/>
                        <a:t>Wednesday 1</a:t>
                      </a:r>
                      <a:r>
                        <a:rPr lang="en-GB" baseline="30000" dirty="0"/>
                        <a:t>st</a:t>
                      </a:r>
                      <a:r>
                        <a:rPr lang="en-GB" baseline="0" dirty="0"/>
                        <a:t> July 2026</a:t>
                      </a:r>
                      <a:endParaRPr lang="en-GB" dirty="0"/>
                    </a:p>
                  </a:txBody>
                  <a:tcPr/>
                </a:tc>
                <a:extLst>
                  <a:ext uri="{0D108BD9-81ED-4DB2-BD59-A6C34878D82A}">
                    <a16:rowId xmlns:a16="http://schemas.microsoft.com/office/drawing/2014/main" val="10001"/>
                  </a:ext>
                </a:extLst>
              </a:tr>
              <a:tr h="596688">
                <a:tc>
                  <a:txBody>
                    <a:bodyPr/>
                    <a:lstStyle/>
                    <a:p>
                      <a:r>
                        <a:rPr lang="en-GB" dirty="0"/>
                        <a:t>Children sit the Kent</a:t>
                      </a:r>
                      <a:r>
                        <a:rPr lang="en-GB" baseline="0" dirty="0"/>
                        <a:t> Test</a:t>
                      </a:r>
                      <a:endParaRPr lang="en-GB" dirty="0"/>
                    </a:p>
                  </a:txBody>
                  <a:tcPr/>
                </a:tc>
                <a:tc>
                  <a:txBody>
                    <a:bodyPr/>
                    <a:lstStyle/>
                    <a:p>
                      <a:r>
                        <a:rPr lang="en-GB" dirty="0"/>
                        <a:t>Thursday 10</a:t>
                      </a:r>
                      <a:r>
                        <a:rPr lang="en-GB" baseline="30000" dirty="0"/>
                        <a:t>th</a:t>
                      </a:r>
                      <a:r>
                        <a:rPr lang="en-GB" baseline="0" dirty="0"/>
                        <a:t> </a:t>
                      </a:r>
                      <a:r>
                        <a:rPr lang="en-GB" dirty="0"/>
                        <a:t>September 2026</a:t>
                      </a:r>
                    </a:p>
                  </a:txBody>
                  <a:tcPr/>
                </a:tc>
                <a:extLst>
                  <a:ext uri="{0D108BD9-81ED-4DB2-BD59-A6C34878D82A}">
                    <a16:rowId xmlns:a16="http://schemas.microsoft.com/office/drawing/2014/main" val="10002"/>
                  </a:ext>
                </a:extLst>
              </a:tr>
              <a:tr h="902149">
                <a:tc>
                  <a:txBody>
                    <a:bodyPr/>
                    <a:lstStyle/>
                    <a:p>
                      <a:r>
                        <a:rPr lang="en-GB" dirty="0"/>
                        <a:t>Kent Test results</a:t>
                      </a:r>
                      <a:r>
                        <a:rPr lang="en-GB" baseline="0" dirty="0"/>
                        <a:t> emailed / posted to parents</a:t>
                      </a:r>
                      <a:endParaRPr lang="en-GB" dirty="0"/>
                    </a:p>
                  </a:txBody>
                  <a:tcPr/>
                </a:tc>
                <a:tc>
                  <a:txBody>
                    <a:bodyPr/>
                    <a:lstStyle/>
                    <a:p>
                      <a:r>
                        <a:rPr lang="en-GB" baseline="0" dirty="0"/>
                        <a:t>Thursday 15</a:t>
                      </a:r>
                      <a:r>
                        <a:rPr lang="en-GB" baseline="30000" dirty="0"/>
                        <a:t>th</a:t>
                      </a:r>
                      <a:r>
                        <a:rPr lang="en-GB" baseline="0" dirty="0"/>
                        <a:t> </a:t>
                      </a:r>
                      <a:r>
                        <a:rPr lang="en-GB" dirty="0"/>
                        <a:t>October</a:t>
                      </a:r>
                      <a:r>
                        <a:rPr lang="en-GB" baseline="0" dirty="0"/>
                        <a:t> 2026</a:t>
                      </a:r>
                      <a:endParaRPr lang="en-GB" dirty="0"/>
                    </a:p>
                  </a:txBody>
                  <a:tcPr/>
                </a:tc>
                <a:extLst>
                  <a:ext uri="{0D108BD9-81ED-4DB2-BD59-A6C34878D82A}">
                    <a16:rowId xmlns:a16="http://schemas.microsoft.com/office/drawing/2014/main" val="10003"/>
                  </a:ext>
                </a:extLst>
              </a:tr>
              <a:tr h="596688">
                <a:tc>
                  <a:txBody>
                    <a:bodyPr/>
                    <a:lstStyle/>
                    <a:p>
                      <a:r>
                        <a:rPr lang="en-GB" dirty="0"/>
                        <a:t>National SCAF closing date</a:t>
                      </a:r>
                    </a:p>
                  </a:txBody>
                  <a:tcPr/>
                </a:tc>
                <a:tc>
                  <a:txBody>
                    <a:bodyPr/>
                    <a:lstStyle/>
                    <a:p>
                      <a:r>
                        <a:rPr lang="en-GB" dirty="0"/>
                        <a:t>Monday 2</a:t>
                      </a:r>
                      <a:r>
                        <a:rPr lang="en-GB" baseline="30000" dirty="0"/>
                        <a:t>nd</a:t>
                      </a:r>
                      <a:r>
                        <a:rPr lang="en-GB" dirty="0"/>
                        <a:t> November 2026</a:t>
                      </a:r>
                    </a:p>
                  </a:txBody>
                  <a:tcPr/>
                </a:tc>
                <a:extLst>
                  <a:ext uri="{0D108BD9-81ED-4DB2-BD59-A6C34878D82A}">
                    <a16:rowId xmlns:a16="http://schemas.microsoft.com/office/drawing/2014/main" val="10004"/>
                  </a:ext>
                </a:extLst>
              </a:tr>
              <a:tr h="670376">
                <a:tc>
                  <a:txBody>
                    <a:bodyPr/>
                    <a:lstStyle/>
                    <a:p>
                      <a:r>
                        <a:rPr lang="en-GB" dirty="0"/>
                        <a:t>National Offer Day</a:t>
                      </a:r>
                    </a:p>
                  </a:txBody>
                  <a:tcPr/>
                </a:tc>
                <a:tc>
                  <a:txBody>
                    <a:bodyPr/>
                    <a:lstStyle/>
                    <a:p>
                      <a:r>
                        <a:rPr lang="en-GB" dirty="0"/>
                        <a:t>Monday 1</a:t>
                      </a:r>
                      <a:r>
                        <a:rPr lang="en-GB" baseline="30000" dirty="0"/>
                        <a:t>st</a:t>
                      </a:r>
                      <a:r>
                        <a:rPr lang="en-GB" dirty="0"/>
                        <a:t> March 2027</a:t>
                      </a:r>
                      <a:r>
                        <a:rPr lang="en-GB" baseline="0" dirty="0"/>
                        <a:t> </a:t>
                      </a:r>
                      <a:endParaRPr lang="en-GB"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14955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260648"/>
            <a:ext cx="8712968" cy="8156079"/>
          </a:xfrm>
          <a:prstGeom prst="rect">
            <a:avLst/>
          </a:prstGeom>
          <a:noFill/>
        </p:spPr>
        <p:txBody>
          <a:bodyPr wrap="square" rtlCol="0">
            <a:spAutoFit/>
          </a:bodyPr>
          <a:lstStyle/>
          <a:p>
            <a:pPr algn="ctr"/>
            <a:r>
              <a:rPr lang="en-GB" sz="4000" dirty="0"/>
              <a:t>Kent Test </a:t>
            </a:r>
          </a:p>
          <a:p>
            <a:pPr algn="ctr"/>
            <a:r>
              <a:rPr lang="en-GB" sz="2400" dirty="0"/>
              <a:t>Test Format</a:t>
            </a:r>
            <a:endParaRPr lang="en-GB" sz="4000" dirty="0"/>
          </a:p>
          <a:p>
            <a:r>
              <a:rPr lang="en-GB" sz="2000" dirty="0"/>
              <a:t>The tests are multiple-choice with a separate answer sheet. They are marked by a computer.</a:t>
            </a:r>
          </a:p>
          <a:p>
            <a:endParaRPr lang="en-GB" sz="2000" dirty="0"/>
          </a:p>
          <a:p>
            <a:r>
              <a:rPr lang="en-GB" sz="2000" dirty="0"/>
              <a:t>The first test will be an English and maths paper and will take 1 hour. Each section will involve a 5 minute practice exercise followed by a 25 minute test. The English section will involve a comprehension exercise as well as some additional questions drawn from a set designed to test literacy skills.</a:t>
            </a:r>
          </a:p>
          <a:p>
            <a:endParaRPr lang="en-GB" sz="2000" dirty="0"/>
          </a:p>
          <a:p>
            <a:r>
              <a:rPr lang="en-GB" sz="2000" dirty="0"/>
              <a:t>The second test will be a reasoning paper. It will take about 1 hour, including the practice sections and questions. It will contain a verbal reasoning section and a non-verbal reasoning section of roughly the same length. The non-verbal reasoning will be split into short sections, administered and timed individually.</a:t>
            </a:r>
          </a:p>
          <a:p>
            <a:endParaRPr lang="en-GB" sz="2000" dirty="0"/>
          </a:p>
          <a:p>
            <a:r>
              <a:rPr lang="en-GB" sz="2000" dirty="0"/>
              <a:t>There will also be a writing exercise which will not be marked but may be used by a local headteacher panel as part of the headteacher assessment stage of the process. 40 minutes will be allowed for the writing task, including 10 minutes planning time.</a:t>
            </a:r>
          </a:p>
          <a:p>
            <a:pPr algn="ctr"/>
            <a:endParaRPr lang="en-GB" sz="4000" dirty="0"/>
          </a:p>
          <a:p>
            <a:pPr algn="ctr"/>
            <a:endParaRPr lang="en-GB" sz="4000" dirty="0"/>
          </a:p>
          <a:p>
            <a:pPr algn="ctr"/>
            <a:endParaRPr lang="en-GB" sz="4000" dirty="0"/>
          </a:p>
        </p:txBody>
      </p:sp>
    </p:spTree>
    <p:extLst>
      <p:ext uri="{BB962C8B-B14F-4D97-AF65-F5344CB8AC3E}">
        <p14:creationId xmlns:p14="http://schemas.microsoft.com/office/powerpoint/2010/main" val="756571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404664"/>
            <a:ext cx="7992888" cy="7355860"/>
          </a:xfrm>
          <a:prstGeom prst="rect">
            <a:avLst/>
          </a:prstGeom>
          <a:noFill/>
        </p:spPr>
        <p:txBody>
          <a:bodyPr wrap="square" rtlCol="0">
            <a:spAutoFit/>
          </a:bodyPr>
          <a:lstStyle/>
          <a:p>
            <a:pPr algn="ctr"/>
            <a:r>
              <a:rPr lang="en-GB" sz="4000" dirty="0"/>
              <a:t>Kent Test </a:t>
            </a:r>
          </a:p>
          <a:p>
            <a:pPr algn="ctr"/>
            <a:r>
              <a:rPr lang="en-GB" sz="2400" dirty="0"/>
              <a:t>In 2025 the pass mark was:</a:t>
            </a:r>
          </a:p>
          <a:p>
            <a:pPr algn="ctr"/>
            <a:endParaRPr lang="en-GB" sz="2400" dirty="0"/>
          </a:p>
          <a:p>
            <a:pPr algn="ctr"/>
            <a:r>
              <a:rPr lang="en-GB" sz="2400" dirty="0"/>
              <a:t>An aggregated score of 332 or more, with no single score lower than 108. </a:t>
            </a:r>
          </a:p>
          <a:p>
            <a:pPr algn="ctr"/>
            <a:endParaRPr lang="en-GB" sz="2400" dirty="0"/>
          </a:p>
          <a:p>
            <a:pPr algn="ctr"/>
            <a:r>
              <a:rPr lang="en-GB" sz="2400" dirty="0"/>
              <a:t>Scores in this year’s standardisation ran from 69 to 141.  </a:t>
            </a:r>
          </a:p>
          <a:p>
            <a:pPr algn="ctr"/>
            <a:r>
              <a:rPr lang="en-GB" sz="2400" dirty="0"/>
              <a:t>423 was therefore the maximum score any pupil could achieve. </a:t>
            </a:r>
          </a:p>
          <a:p>
            <a:pPr algn="ctr"/>
            <a:endParaRPr lang="en-GB" sz="2400" dirty="0"/>
          </a:p>
          <a:p>
            <a:pPr algn="ctr"/>
            <a:r>
              <a:rPr lang="en-GB" sz="2400" dirty="0"/>
              <a:t>NFER Scores (the scores on your child’s end of year school report) are based on 116 – 141 being the approx. standard for the Kent Test. </a:t>
            </a:r>
          </a:p>
          <a:p>
            <a:pPr algn="ctr"/>
            <a:endParaRPr lang="en-GB" sz="2400" dirty="0"/>
          </a:p>
          <a:p>
            <a:pPr algn="ctr"/>
            <a:r>
              <a:rPr lang="en-GB" sz="2400" dirty="0"/>
              <a:t>New entrance test for Weald </a:t>
            </a:r>
            <a:r>
              <a:rPr lang="en-GB" sz="2400"/>
              <a:t>Grammar from Sept 2026.</a:t>
            </a:r>
            <a:endParaRPr lang="en-GB" sz="2400" dirty="0"/>
          </a:p>
          <a:p>
            <a:pPr algn="ctr"/>
            <a:endParaRPr lang="en-GB" sz="4000" dirty="0"/>
          </a:p>
          <a:p>
            <a:pPr algn="ctr"/>
            <a:endParaRPr lang="en-GB" sz="4000" dirty="0"/>
          </a:p>
          <a:p>
            <a:pPr algn="ctr"/>
            <a:endParaRPr lang="en-GB" sz="4000" dirty="0"/>
          </a:p>
        </p:txBody>
      </p:sp>
    </p:spTree>
    <p:extLst>
      <p:ext uri="{BB962C8B-B14F-4D97-AF65-F5344CB8AC3E}">
        <p14:creationId xmlns:p14="http://schemas.microsoft.com/office/powerpoint/2010/main" val="3184028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7544" y="476672"/>
            <a:ext cx="8352928" cy="3724096"/>
          </a:xfrm>
          <a:prstGeom prst="rect">
            <a:avLst/>
          </a:prstGeom>
          <a:noFill/>
        </p:spPr>
        <p:txBody>
          <a:bodyPr wrap="square" rtlCol="0">
            <a:spAutoFit/>
          </a:bodyPr>
          <a:lstStyle/>
          <a:p>
            <a:pPr algn="ctr"/>
            <a:r>
              <a:rPr lang="en-GB" sz="4000" dirty="0"/>
              <a:t>Test Information</a:t>
            </a:r>
          </a:p>
          <a:p>
            <a:pPr algn="ctr"/>
            <a:r>
              <a:rPr lang="en-GB" sz="2800" dirty="0"/>
              <a:t>There is much useful information on the following websites:</a:t>
            </a:r>
          </a:p>
          <a:p>
            <a:pPr algn="ctr"/>
            <a:endParaRPr lang="en-GB" sz="2800" dirty="0"/>
          </a:p>
          <a:p>
            <a:pPr algn="ctr"/>
            <a:r>
              <a:rPr lang="en-GB" sz="2800" dirty="0"/>
              <a:t>www.kent.gov.uk/education-and-children/schools/school-places/kent-test</a:t>
            </a:r>
          </a:p>
          <a:p>
            <a:pPr algn="ctr"/>
            <a:endParaRPr lang="en-GB" sz="2800" dirty="0"/>
          </a:p>
          <a:p>
            <a:pPr algn="ctr"/>
            <a:r>
              <a:rPr lang="en-GB" sz="2800" dirty="0"/>
              <a:t>https://11plus.gl-assessment.co.uk/free-materials/</a:t>
            </a:r>
          </a:p>
        </p:txBody>
      </p:sp>
    </p:spTree>
    <p:extLst>
      <p:ext uri="{BB962C8B-B14F-4D97-AF65-F5344CB8AC3E}">
        <p14:creationId xmlns:p14="http://schemas.microsoft.com/office/powerpoint/2010/main" val="1203347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7524" y="-243408"/>
            <a:ext cx="8568952" cy="6863417"/>
          </a:xfrm>
          <a:prstGeom prst="rect">
            <a:avLst/>
          </a:prstGeom>
          <a:noFill/>
        </p:spPr>
        <p:txBody>
          <a:bodyPr wrap="square" rtlCol="0">
            <a:spAutoFit/>
          </a:bodyPr>
          <a:lstStyle/>
          <a:p>
            <a:pPr algn="ctr"/>
            <a:endParaRPr lang="en-GB" sz="4000" dirty="0"/>
          </a:p>
          <a:p>
            <a:r>
              <a:rPr lang="en-GB" sz="2400" dirty="0"/>
              <a:t>We will complete a verbal and non-verbal reasoning paper in June. This will be for all children. We will complete a writing task in Week 1 or 2 of September in the hall to replicate exam conditions. We return to school, after the summer holidays, on Thursday 3</a:t>
            </a:r>
            <a:r>
              <a:rPr lang="en-GB" sz="2400" baseline="30000" dirty="0"/>
              <a:t>rd</a:t>
            </a:r>
            <a:r>
              <a:rPr lang="en-GB" sz="2400" dirty="0"/>
              <a:t> September. </a:t>
            </a:r>
          </a:p>
          <a:p>
            <a:endParaRPr lang="en-GB" sz="2400" dirty="0"/>
          </a:p>
          <a:p>
            <a:r>
              <a:rPr lang="en-GB" sz="2400" dirty="0"/>
              <a:t>We will complete NFER tests in English (reading comprehension) and Maths in June. The standardised scores and discussion with your child’s teacher, will help inform your decision on whether to enter the test. </a:t>
            </a:r>
          </a:p>
          <a:p>
            <a:endParaRPr lang="en-GB" sz="2400" dirty="0"/>
          </a:p>
          <a:p>
            <a:r>
              <a:rPr lang="en-GB" sz="2400" dirty="0"/>
              <a:t>We have an equal balance of English and Maths teaching which should prepare the children well for each test. We are aware of any gaps in the Year 5 summer term maths National Curriculum and these have been integrated into our curriculum. </a:t>
            </a:r>
          </a:p>
          <a:p>
            <a:pPr algn="ctr"/>
            <a:endParaRPr lang="en-GB" sz="4000" dirty="0"/>
          </a:p>
        </p:txBody>
      </p:sp>
    </p:spTree>
    <p:extLst>
      <p:ext uri="{BB962C8B-B14F-4D97-AF65-F5344CB8AC3E}">
        <p14:creationId xmlns:p14="http://schemas.microsoft.com/office/powerpoint/2010/main" val="280243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116632"/>
            <a:ext cx="8568952" cy="5632311"/>
          </a:xfrm>
          <a:prstGeom prst="rect">
            <a:avLst/>
          </a:prstGeom>
          <a:noFill/>
        </p:spPr>
        <p:txBody>
          <a:bodyPr wrap="square" rtlCol="0">
            <a:spAutoFit/>
          </a:bodyPr>
          <a:lstStyle/>
          <a:p>
            <a:pPr algn="ctr"/>
            <a:r>
              <a:rPr lang="en-GB" sz="2400" dirty="0"/>
              <a:t>Parental Support</a:t>
            </a:r>
          </a:p>
          <a:p>
            <a:endParaRPr lang="en-GB" sz="2400" dirty="0"/>
          </a:p>
          <a:p>
            <a:r>
              <a:rPr lang="en-GB" sz="2400" dirty="0"/>
              <a:t>Year 5 Parents’ Evening 16</a:t>
            </a:r>
            <a:r>
              <a:rPr lang="en-GB" sz="2400" baseline="30000" dirty="0"/>
              <a:t>th</a:t>
            </a:r>
            <a:r>
              <a:rPr lang="en-GB" sz="2400" dirty="0"/>
              <a:t> and 18</a:t>
            </a:r>
            <a:r>
              <a:rPr lang="en-GB" sz="2400" baseline="30000" dirty="0"/>
              <a:t>th</a:t>
            </a:r>
            <a:r>
              <a:rPr lang="en-GB" sz="2400" dirty="0"/>
              <a:t> June 2026, face to face in school. </a:t>
            </a:r>
          </a:p>
          <a:p>
            <a:endParaRPr lang="en-GB" sz="2400" dirty="0"/>
          </a:p>
          <a:p>
            <a:r>
              <a:rPr lang="en-GB" sz="2400" dirty="0"/>
              <a:t>Opportunity to discuss your child’s current attainment and recent test scores in relation to entering the Kent Test. </a:t>
            </a:r>
          </a:p>
          <a:p>
            <a:endParaRPr lang="en-GB" sz="2400" dirty="0"/>
          </a:p>
          <a:p>
            <a:r>
              <a:rPr lang="en-GB" sz="2400" dirty="0"/>
              <a:t>It is a parental decision to enter for the Kent Test not the school’s. </a:t>
            </a:r>
          </a:p>
          <a:p>
            <a:endParaRPr lang="en-GB" sz="2400" dirty="0"/>
          </a:p>
          <a:p>
            <a:r>
              <a:rPr lang="en-GB" sz="2400" dirty="0"/>
              <a:t>We hope to be able to support you so that you can make an informed choice. </a:t>
            </a:r>
          </a:p>
          <a:p>
            <a:endParaRPr lang="en-GB" sz="2400" dirty="0"/>
          </a:p>
          <a:p>
            <a:r>
              <a:rPr lang="en-GB" sz="2400" dirty="0"/>
              <a:t>To decide on possible secondary schools, you must visit them with your child. We encourage these visits.</a:t>
            </a:r>
          </a:p>
        </p:txBody>
      </p:sp>
    </p:spTree>
    <p:extLst>
      <p:ext uri="{BB962C8B-B14F-4D97-AF65-F5344CB8AC3E}">
        <p14:creationId xmlns:p14="http://schemas.microsoft.com/office/powerpoint/2010/main" val="3972281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116632"/>
            <a:ext cx="8568952" cy="3785652"/>
          </a:xfrm>
          <a:prstGeom prst="rect">
            <a:avLst/>
          </a:prstGeom>
          <a:noFill/>
        </p:spPr>
        <p:txBody>
          <a:bodyPr wrap="square" rtlCol="0">
            <a:spAutoFit/>
          </a:bodyPr>
          <a:lstStyle/>
          <a:p>
            <a:pPr algn="ctr"/>
            <a:r>
              <a:rPr lang="en-GB" sz="2400" dirty="0"/>
              <a:t>Access Arrangements</a:t>
            </a:r>
          </a:p>
          <a:p>
            <a:endParaRPr lang="en-GB" sz="2400" dirty="0"/>
          </a:p>
          <a:p>
            <a:r>
              <a:rPr lang="en-GB" sz="2400" dirty="0"/>
              <a:t>If you believe your child could be eligible for access arrangements such as extra time please contact our SENCO </a:t>
            </a:r>
            <a:r>
              <a:rPr lang="en-GB" sz="2400" dirty="0" err="1"/>
              <a:t>Misss</a:t>
            </a:r>
            <a:r>
              <a:rPr lang="en-GB" sz="2400" dirty="0"/>
              <a:t> Watson:</a:t>
            </a:r>
          </a:p>
          <a:p>
            <a:endParaRPr lang="en-GB" sz="2400" dirty="0"/>
          </a:p>
          <a:p>
            <a:r>
              <a:rPr lang="en-GB" sz="2400" dirty="0">
                <a:hlinkClick r:id="rId2"/>
              </a:rPr>
              <a:t>senco@amherst.kent.sch.uk</a:t>
            </a:r>
            <a:endParaRPr lang="en-GB" sz="2400" dirty="0"/>
          </a:p>
          <a:p>
            <a:endParaRPr lang="en-GB" sz="2400" dirty="0"/>
          </a:p>
          <a:p>
            <a:r>
              <a:rPr lang="en-GB" sz="2400" dirty="0"/>
              <a:t>She will have a discussion with you and decide if an application is appropriate. Having a diagnosis or a report stating a child is eligible for extra time is not a guarantee they will get it. </a:t>
            </a:r>
          </a:p>
        </p:txBody>
      </p:sp>
    </p:spTree>
    <p:extLst>
      <p:ext uri="{BB962C8B-B14F-4D97-AF65-F5344CB8AC3E}">
        <p14:creationId xmlns:p14="http://schemas.microsoft.com/office/powerpoint/2010/main" val="4141990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260648"/>
            <a:ext cx="8496944" cy="3046988"/>
          </a:xfrm>
          <a:prstGeom prst="rect">
            <a:avLst/>
          </a:prstGeom>
          <a:noFill/>
        </p:spPr>
        <p:txBody>
          <a:bodyPr wrap="square" rtlCol="0">
            <a:spAutoFit/>
          </a:bodyPr>
          <a:lstStyle/>
          <a:p>
            <a:endParaRPr lang="en-GB" sz="2400" dirty="0"/>
          </a:p>
          <a:p>
            <a:r>
              <a:rPr lang="en-GB" sz="2400" b="1" dirty="0"/>
              <a:t>If your child was not successfully grammar school assessed</a:t>
            </a:r>
            <a:r>
              <a:rPr lang="en-GB" sz="2400" dirty="0"/>
              <a:t>, the grammar school will turn down your application, and you'll be offered a different school. You have the right to appeal (</a:t>
            </a:r>
            <a:r>
              <a:rPr lang="en-GB" sz="2400" b="1" dirty="0"/>
              <a:t>if you name a grammar school as one of your four preferences</a:t>
            </a:r>
            <a:r>
              <a:rPr lang="en-GB" sz="2400" dirty="0"/>
              <a:t>) to explain why you think grammar school is a suitable option for your child. You can not go on the waiting list for a grammar school if you child didn’t pass the test. </a:t>
            </a:r>
          </a:p>
        </p:txBody>
      </p:sp>
    </p:spTree>
    <p:extLst>
      <p:ext uri="{BB962C8B-B14F-4D97-AF65-F5344CB8AC3E}">
        <p14:creationId xmlns:p14="http://schemas.microsoft.com/office/powerpoint/2010/main" val="3101674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507588570"/>
              </p:ext>
            </p:extLst>
          </p:nvPr>
        </p:nvGraphicFramePr>
        <p:xfrm>
          <a:off x="395536" y="44624"/>
          <a:ext cx="6480720" cy="6696340"/>
        </p:xfrm>
        <a:graphic>
          <a:graphicData uri="http://schemas.openxmlformats.org/drawingml/2006/table">
            <a:tbl>
              <a:tblPr firstRow="1" bandRow="1">
                <a:tableStyleId>{5C22544A-7EE6-4342-B048-85BDC9FD1C3A}</a:tableStyleId>
              </a:tblPr>
              <a:tblGrid>
                <a:gridCol w="4320480">
                  <a:extLst>
                    <a:ext uri="{9D8B030D-6E8A-4147-A177-3AD203B41FA5}">
                      <a16:colId xmlns:a16="http://schemas.microsoft.com/office/drawing/2014/main" val="20000"/>
                    </a:ext>
                  </a:extLst>
                </a:gridCol>
                <a:gridCol w="2160240">
                  <a:extLst>
                    <a:ext uri="{9D8B030D-6E8A-4147-A177-3AD203B41FA5}">
                      <a16:colId xmlns:a16="http://schemas.microsoft.com/office/drawing/2014/main" val="20001"/>
                    </a:ext>
                  </a:extLst>
                </a:gridCol>
              </a:tblGrid>
              <a:tr h="386871">
                <a:tc>
                  <a:txBody>
                    <a:bodyPr/>
                    <a:lstStyle/>
                    <a:p>
                      <a:pPr algn="ctr"/>
                      <a:r>
                        <a:rPr lang="en-GB" dirty="0"/>
                        <a:t>School </a:t>
                      </a:r>
                    </a:p>
                  </a:txBody>
                  <a:tcPr/>
                </a:tc>
                <a:tc>
                  <a:txBody>
                    <a:bodyPr/>
                    <a:lstStyle/>
                    <a:p>
                      <a:pPr algn="ctr"/>
                      <a:r>
                        <a:rPr lang="en-GB" dirty="0"/>
                        <a:t>Amherst Pupils Offered Sept 2026</a:t>
                      </a:r>
                    </a:p>
                  </a:txBody>
                  <a:tcPr/>
                </a:tc>
                <a:extLst>
                  <a:ext uri="{0D108BD9-81ED-4DB2-BD59-A6C34878D82A}">
                    <a16:rowId xmlns:a16="http://schemas.microsoft.com/office/drawing/2014/main" val="10000"/>
                  </a:ext>
                </a:extLst>
              </a:tr>
              <a:tr h="386870">
                <a:tc>
                  <a:txBody>
                    <a:bodyPr/>
                    <a:lstStyle/>
                    <a:p>
                      <a:r>
                        <a:rPr lang="en-GB" dirty="0"/>
                        <a:t>Bennett Memorial</a:t>
                      </a:r>
                    </a:p>
                  </a:txBody>
                  <a:tcPr/>
                </a:tc>
                <a:tc>
                  <a:txBody>
                    <a:bodyPr/>
                    <a:lstStyle/>
                    <a:p>
                      <a:r>
                        <a:rPr lang="en-GB" dirty="0"/>
                        <a:t>3</a:t>
                      </a:r>
                    </a:p>
                  </a:txBody>
                  <a:tcPr/>
                </a:tc>
                <a:extLst>
                  <a:ext uri="{0D108BD9-81ED-4DB2-BD59-A6C34878D82A}">
                    <a16:rowId xmlns:a16="http://schemas.microsoft.com/office/drawing/2014/main" val="10001"/>
                  </a:ext>
                </a:extLst>
              </a:tr>
              <a:tr h="386870">
                <a:tc>
                  <a:txBody>
                    <a:bodyPr/>
                    <a:lstStyle/>
                    <a:p>
                      <a:r>
                        <a:rPr lang="en-GB" dirty="0"/>
                        <a:t>Hillview</a:t>
                      </a:r>
                    </a:p>
                  </a:txBody>
                  <a:tcPr/>
                </a:tc>
                <a:tc>
                  <a:txBody>
                    <a:bodyPr/>
                    <a:lstStyle/>
                    <a:p>
                      <a:r>
                        <a:rPr lang="en-GB" dirty="0"/>
                        <a:t>3</a:t>
                      </a:r>
                    </a:p>
                  </a:txBody>
                  <a:tcPr/>
                </a:tc>
                <a:extLst>
                  <a:ext uri="{0D108BD9-81ED-4DB2-BD59-A6C34878D82A}">
                    <a16:rowId xmlns:a16="http://schemas.microsoft.com/office/drawing/2014/main" val="10002"/>
                  </a:ext>
                </a:extLst>
              </a:tr>
              <a:tr h="386870">
                <a:tc>
                  <a:txBody>
                    <a:bodyPr/>
                    <a:lstStyle/>
                    <a:p>
                      <a:r>
                        <a:rPr lang="en-GB" dirty="0"/>
                        <a:t>The Judd School (Entry score 385)</a:t>
                      </a:r>
                    </a:p>
                  </a:txBody>
                  <a:tcPr/>
                </a:tc>
                <a:tc>
                  <a:txBody>
                    <a:bodyPr/>
                    <a:lstStyle/>
                    <a:p>
                      <a:r>
                        <a:rPr lang="en-GB" dirty="0"/>
                        <a:t>10</a:t>
                      </a:r>
                    </a:p>
                  </a:txBody>
                  <a:tcPr/>
                </a:tc>
                <a:extLst>
                  <a:ext uri="{0D108BD9-81ED-4DB2-BD59-A6C34878D82A}">
                    <a16:rowId xmlns:a16="http://schemas.microsoft.com/office/drawing/2014/main" val="10003"/>
                  </a:ext>
                </a:extLst>
              </a:tr>
              <a:tr h="386870">
                <a:tc>
                  <a:txBody>
                    <a:bodyPr/>
                    <a:lstStyle/>
                    <a:p>
                      <a:r>
                        <a:rPr lang="en-GB" dirty="0"/>
                        <a:t>Knole</a:t>
                      </a:r>
                      <a:r>
                        <a:rPr lang="en-GB" baseline="0" dirty="0"/>
                        <a:t> Academy</a:t>
                      </a:r>
                      <a:endParaRPr lang="en-GB" dirty="0"/>
                    </a:p>
                  </a:txBody>
                  <a:tcPr/>
                </a:tc>
                <a:tc>
                  <a:txBody>
                    <a:bodyPr/>
                    <a:lstStyle/>
                    <a:p>
                      <a:r>
                        <a:rPr lang="en-GB" dirty="0"/>
                        <a:t>17</a:t>
                      </a:r>
                    </a:p>
                  </a:txBody>
                  <a:tcPr/>
                </a:tc>
                <a:extLst>
                  <a:ext uri="{0D108BD9-81ED-4DB2-BD59-A6C34878D82A}">
                    <a16:rowId xmlns:a16="http://schemas.microsoft.com/office/drawing/2014/main" val="10004"/>
                  </a:ext>
                </a:extLst>
              </a:tr>
              <a:tr h="386870">
                <a:tc>
                  <a:txBody>
                    <a:bodyPr/>
                    <a:lstStyle/>
                    <a:p>
                      <a:r>
                        <a:rPr lang="en-GB" dirty="0"/>
                        <a:t>St.</a:t>
                      </a:r>
                      <a:r>
                        <a:rPr lang="en-GB" baseline="0" dirty="0"/>
                        <a:t> Gregory’s School</a:t>
                      </a:r>
                      <a:endParaRPr lang="en-GB" dirty="0"/>
                    </a:p>
                  </a:txBody>
                  <a:tcPr/>
                </a:tc>
                <a:tc>
                  <a:txBody>
                    <a:bodyPr/>
                    <a:lstStyle/>
                    <a:p>
                      <a:r>
                        <a:rPr lang="en-GB" dirty="0"/>
                        <a:t>0</a:t>
                      </a:r>
                    </a:p>
                  </a:txBody>
                  <a:tcPr/>
                </a:tc>
                <a:extLst>
                  <a:ext uri="{0D108BD9-81ED-4DB2-BD59-A6C34878D82A}">
                    <a16:rowId xmlns:a16="http://schemas.microsoft.com/office/drawing/2014/main" val="4008033142"/>
                  </a:ext>
                </a:extLst>
              </a:tr>
              <a:tr h="386870">
                <a:tc>
                  <a:txBody>
                    <a:bodyPr/>
                    <a:lstStyle/>
                    <a:p>
                      <a:r>
                        <a:rPr lang="en-GB" dirty="0"/>
                        <a:t>Leigh Academy</a:t>
                      </a:r>
                    </a:p>
                  </a:txBody>
                  <a:tcPr/>
                </a:tc>
                <a:tc>
                  <a:txBody>
                    <a:bodyPr/>
                    <a:lstStyle/>
                    <a:p>
                      <a:r>
                        <a:rPr lang="en-GB" dirty="0"/>
                        <a:t>6</a:t>
                      </a:r>
                    </a:p>
                  </a:txBody>
                  <a:tcPr/>
                </a:tc>
                <a:extLst>
                  <a:ext uri="{0D108BD9-81ED-4DB2-BD59-A6C34878D82A}">
                    <a16:rowId xmlns:a16="http://schemas.microsoft.com/office/drawing/2014/main" val="10005"/>
                  </a:ext>
                </a:extLst>
              </a:tr>
              <a:tr h="386870">
                <a:tc>
                  <a:txBody>
                    <a:bodyPr/>
                    <a:lstStyle/>
                    <a:p>
                      <a:r>
                        <a:rPr lang="en-GB" dirty="0"/>
                        <a:t>St. </a:t>
                      </a:r>
                      <a:r>
                        <a:rPr lang="en-GB" dirty="0" err="1"/>
                        <a:t>Olave’s</a:t>
                      </a:r>
                      <a:r>
                        <a:rPr lang="en-GB" dirty="0"/>
                        <a:t> Grammar School</a:t>
                      </a:r>
                    </a:p>
                  </a:txBody>
                  <a:tcPr/>
                </a:tc>
                <a:tc>
                  <a:txBody>
                    <a:bodyPr/>
                    <a:lstStyle/>
                    <a:p>
                      <a:r>
                        <a:rPr lang="en-GB" dirty="0"/>
                        <a:t>1</a:t>
                      </a:r>
                    </a:p>
                  </a:txBody>
                  <a:tcPr/>
                </a:tc>
                <a:extLst>
                  <a:ext uri="{0D108BD9-81ED-4DB2-BD59-A6C34878D82A}">
                    <a16:rowId xmlns:a16="http://schemas.microsoft.com/office/drawing/2014/main" val="10006"/>
                  </a:ext>
                </a:extLst>
              </a:tr>
              <a:tr h="386870">
                <a:tc>
                  <a:txBody>
                    <a:bodyPr/>
                    <a:lstStyle/>
                    <a:p>
                      <a:r>
                        <a:rPr lang="en-GB" dirty="0"/>
                        <a:t>Hadlow College</a:t>
                      </a:r>
                    </a:p>
                  </a:txBody>
                  <a:tcPr/>
                </a:tc>
                <a:tc>
                  <a:txBody>
                    <a:bodyPr/>
                    <a:lstStyle/>
                    <a:p>
                      <a:r>
                        <a:rPr lang="en-GB" dirty="0"/>
                        <a:t>0</a:t>
                      </a:r>
                    </a:p>
                  </a:txBody>
                  <a:tcPr/>
                </a:tc>
                <a:extLst>
                  <a:ext uri="{0D108BD9-81ED-4DB2-BD59-A6C34878D82A}">
                    <a16:rowId xmlns:a16="http://schemas.microsoft.com/office/drawing/2014/main" val="10007"/>
                  </a:ext>
                </a:extLst>
              </a:tr>
              <a:tr h="386870">
                <a:tc>
                  <a:txBody>
                    <a:bodyPr/>
                    <a:lstStyle/>
                    <a:p>
                      <a:r>
                        <a:rPr lang="en-GB" dirty="0"/>
                        <a:t>The Skinners’ School (Entry</a:t>
                      </a:r>
                      <a:r>
                        <a:rPr lang="en-GB" baseline="0" dirty="0"/>
                        <a:t> Score 372, sibling link then distance)</a:t>
                      </a:r>
                      <a:endParaRPr lang="en-GB" dirty="0"/>
                    </a:p>
                  </a:txBody>
                  <a:tcPr/>
                </a:tc>
                <a:tc>
                  <a:txBody>
                    <a:bodyPr/>
                    <a:lstStyle/>
                    <a:p>
                      <a:r>
                        <a:rPr lang="en-GB" dirty="0"/>
                        <a:t>3</a:t>
                      </a:r>
                    </a:p>
                  </a:txBody>
                  <a:tcPr/>
                </a:tc>
                <a:extLst>
                  <a:ext uri="{0D108BD9-81ED-4DB2-BD59-A6C34878D82A}">
                    <a16:rowId xmlns:a16="http://schemas.microsoft.com/office/drawing/2014/main" val="10008"/>
                  </a:ext>
                </a:extLst>
              </a:tr>
              <a:tr h="386870">
                <a:tc>
                  <a:txBody>
                    <a:bodyPr/>
                    <a:lstStyle/>
                    <a:p>
                      <a:r>
                        <a:rPr lang="en-GB" dirty="0"/>
                        <a:t>Tonbridge</a:t>
                      </a:r>
                      <a:r>
                        <a:rPr lang="en-GB" baseline="0" dirty="0"/>
                        <a:t> Girls Grammar (Entry Score 377)</a:t>
                      </a:r>
                      <a:endParaRPr lang="en-GB" dirty="0"/>
                    </a:p>
                  </a:txBody>
                  <a:tcPr/>
                </a:tc>
                <a:tc>
                  <a:txBody>
                    <a:bodyPr/>
                    <a:lstStyle/>
                    <a:p>
                      <a:r>
                        <a:rPr lang="en-GB" dirty="0"/>
                        <a:t>9</a:t>
                      </a:r>
                    </a:p>
                  </a:txBody>
                  <a:tcPr/>
                </a:tc>
                <a:extLst>
                  <a:ext uri="{0D108BD9-81ED-4DB2-BD59-A6C34878D82A}">
                    <a16:rowId xmlns:a16="http://schemas.microsoft.com/office/drawing/2014/main" val="10009"/>
                  </a:ext>
                </a:extLst>
              </a:tr>
              <a:tr h="386870">
                <a:tc>
                  <a:txBody>
                    <a:bodyPr/>
                    <a:lstStyle/>
                    <a:p>
                      <a:r>
                        <a:rPr lang="en-GB" dirty="0"/>
                        <a:t>T Wells Boys Grammar</a:t>
                      </a:r>
                    </a:p>
                  </a:txBody>
                  <a:tcPr/>
                </a:tc>
                <a:tc>
                  <a:txBody>
                    <a:bodyPr/>
                    <a:lstStyle/>
                    <a:p>
                      <a:r>
                        <a:rPr lang="en-GB" dirty="0"/>
                        <a:t>16</a:t>
                      </a:r>
                    </a:p>
                  </a:txBody>
                  <a:tcPr/>
                </a:tc>
                <a:extLst>
                  <a:ext uri="{0D108BD9-81ED-4DB2-BD59-A6C34878D82A}">
                    <a16:rowId xmlns:a16="http://schemas.microsoft.com/office/drawing/2014/main" val="10010"/>
                  </a:ext>
                </a:extLst>
              </a:tr>
              <a:tr h="386870">
                <a:tc>
                  <a:txBody>
                    <a:bodyPr/>
                    <a:lstStyle/>
                    <a:p>
                      <a:r>
                        <a:rPr lang="en-GB" dirty="0"/>
                        <a:t>T Wells Girls Grammar</a:t>
                      </a:r>
                    </a:p>
                  </a:txBody>
                  <a:tcPr/>
                </a:tc>
                <a:tc>
                  <a:txBody>
                    <a:bodyPr/>
                    <a:lstStyle/>
                    <a:p>
                      <a:r>
                        <a:rPr lang="en-GB" dirty="0"/>
                        <a:t>1</a:t>
                      </a:r>
                    </a:p>
                  </a:txBody>
                  <a:tcPr/>
                </a:tc>
                <a:extLst>
                  <a:ext uri="{0D108BD9-81ED-4DB2-BD59-A6C34878D82A}">
                    <a16:rowId xmlns:a16="http://schemas.microsoft.com/office/drawing/2014/main" val="10011"/>
                  </a:ext>
                </a:extLst>
              </a:tr>
              <a:tr h="386870">
                <a:tc>
                  <a:txBody>
                    <a:bodyPr/>
                    <a:lstStyle/>
                    <a:p>
                      <a:r>
                        <a:rPr lang="en-GB" dirty="0"/>
                        <a:t>Weald of Kent Girls Grammar</a:t>
                      </a:r>
                    </a:p>
                  </a:txBody>
                  <a:tcPr/>
                </a:tc>
                <a:tc>
                  <a:txBody>
                    <a:bodyPr/>
                    <a:lstStyle/>
                    <a:p>
                      <a:r>
                        <a:rPr lang="en-GB" dirty="0"/>
                        <a:t>15</a:t>
                      </a:r>
                    </a:p>
                  </a:txBody>
                  <a:tcPr/>
                </a:tc>
                <a:extLst>
                  <a:ext uri="{0D108BD9-81ED-4DB2-BD59-A6C34878D82A}">
                    <a16:rowId xmlns:a16="http://schemas.microsoft.com/office/drawing/2014/main" val="10012"/>
                  </a:ext>
                </a:extLst>
              </a:tr>
              <a:tr h="386870">
                <a:tc>
                  <a:txBody>
                    <a:bodyPr/>
                    <a:lstStyle/>
                    <a:p>
                      <a:r>
                        <a:rPr lang="en-GB" dirty="0"/>
                        <a:t>The Trinity School</a:t>
                      </a:r>
                    </a:p>
                  </a:txBody>
                  <a:tcPr/>
                </a:tc>
                <a:tc>
                  <a:txBody>
                    <a:bodyPr/>
                    <a:lstStyle/>
                    <a:p>
                      <a:r>
                        <a:rPr lang="en-GB" dirty="0"/>
                        <a:t>8</a:t>
                      </a:r>
                    </a:p>
                  </a:txBody>
                  <a:tcPr/>
                </a:tc>
                <a:extLst>
                  <a:ext uri="{0D108BD9-81ED-4DB2-BD59-A6C34878D82A}">
                    <a16:rowId xmlns:a16="http://schemas.microsoft.com/office/drawing/2014/main" val="10013"/>
                  </a:ext>
                </a:extLst>
              </a:tr>
              <a:tr h="386870">
                <a:tc>
                  <a:txBody>
                    <a:bodyPr/>
                    <a:lstStyle/>
                    <a:p>
                      <a:r>
                        <a:rPr lang="en-GB" dirty="0"/>
                        <a:t>Independent Schools</a:t>
                      </a:r>
                    </a:p>
                  </a:txBody>
                  <a:tcPr/>
                </a:tc>
                <a:tc>
                  <a:txBody>
                    <a:bodyPr/>
                    <a:lstStyle/>
                    <a:p>
                      <a:endParaRPr lang="en-GB" dirty="0"/>
                    </a:p>
                  </a:txBody>
                  <a:tcPr/>
                </a:tc>
                <a:extLst>
                  <a:ext uri="{0D108BD9-81ED-4DB2-BD59-A6C34878D82A}">
                    <a16:rowId xmlns:a16="http://schemas.microsoft.com/office/drawing/2014/main" val="10014"/>
                  </a:ext>
                </a:extLst>
              </a:tr>
            </a:tbl>
          </a:graphicData>
        </a:graphic>
      </p:graphicFrame>
      <p:sp>
        <p:nvSpPr>
          <p:cNvPr id="2" name="TextBox 1"/>
          <p:cNvSpPr txBox="1"/>
          <p:nvPr/>
        </p:nvSpPr>
        <p:spPr>
          <a:xfrm>
            <a:off x="7092280" y="2780928"/>
            <a:ext cx="1872208" cy="2585323"/>
          </a:xfrm>
          <a:prstGeom prst="rect">
            <a:avLst/>
          </a:prstGeom>
          <a:noFill/>
        </p:spPr>
        <p:txBody>
          <a:bodyPr wrap="square" rtlCol="0">
            <a:spAutoFit/>
          </a:bodyPr>
          <a:lstStyle/>
          <a:p>
            <a:r>
              <a:rPr lang="en-GB" dirty="0"/>
              <a:t>58% (56 pupils) of all Year 6 pupils passed the Kent Test in 2025. 80 pupils sat the test. </a:t>
            </a:r>
          </a:p>
          <a:p>
            <a:endParaRPr lang="en-GB" dirty="0"/>
          </a:p>
          <a:p>
            <a:endParaRPr lang="en-GB" dirty="0"/>
          </a:p>
          <a:p>
            <a:endParaRPr lang="en-GB" dirty="0"/>
          </a:p>
        </p:txBody>
      </p:sp>
    </p:spTree>
    <p:extLst>
      <p:ext uri="{BB962C8B-B14F-4D97-AF65-F5344CB8AC3E}">
        <p14:creationId xmlns:p14="http://schemas.microsoft.com/office/powerpoint/2010/main" val="3445744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692696"/>
            <a:ext cx="7344816" cy="4401205"/>
          </a:xfrm>
          <a:prstGeom prst="rect">
            <a:avLst/>
          </a:prstGeom>
          <a:noFill/>
        </p:spPr>
        <p:txBody>
          <a:bodyPr wrap="square" rtlCol="0">
            <a:spAutoFit/>
          </a:bodyPr>
          <a:lstStyle/>
          <a:p>
            <a:pPr algn="ctr"/>
            <a:r>
              <a:rPr lang="en-GB" sz="4000" b="1" dirty="0"/>
              <a:t>Hilltop </a:t>
            </a:r>
          </a:p>
          <a:p>
            <a:pPr algn="ctr"/>
            <a:r>
              <a:rPr lang="en-GB" sz="4000" b="1" dirty="0"/>
              <a:t>2027</a:t>
            </a:r>
          </a:p>
          <a:p>
            <a:pPr algn="ctr"/>
            <a:endParaRPr lang="en-GB" sz="4000" b="1" dirty="0"/>
          </a:p>
          <a:p>
            <a:pPr algn="ctr"/>
            <a:r>
              <a:rPr lang="en-GB" sz="4000" b="1" dirty="0"/>
              <a:t>Now for something lighter!</a:t>
            </a:r>
          </a:p>
          <a:p>
            <a:endParaRPr lang="en-GB" sz="4000" dirty="0"/>
          </a:p>
          <a:p>
            <a:pPr algn="ctr"/>
            <a:r>
              <a:rPr lang="en-GB" sz="4000" dirty="0"/>
              <a:t>Monday 8</a:t>
            </a:r>
            <a:r>
              <a:rPr lang="en-GB" sz="4000" baseline="30000" dirty="0"/>
              <a:t>th</a:t>
            </a:r>
            <a:r>
              <a:rPr lang="en-GB" sz="4000" dirty="0"/>
              <a:t> June – </a:t>
            </a:r>
          </a:p>
          <a:p>
            <a:pPr algn="ctr"/>
            <a:r>
              <a:rPr lang="en-GB" sz="4000" dirty="0"/>
              <a:t>Friday 12</a:t>
            </a:r>
            <a:r>
              <a:rPr lang="en-GB" sz="4000" baseline="30000" dirty="0"/>
              <a:t>th</a:t>
            </a:r>
            <a:r>
              <a:rPr lang="en-GB" sz="4000" dirty="0"/>
              <a:t> June 2026</a:t>
            </a:r>
          </a:p>
        </p:txBody>
      </p:sp>
      <p:pic>
        <p:nvPicPr>
          <p:cNvPr id="4" name="Picture 3">
            <a:extLst>
              <a:ext uri="{FF2B5EF4-FFF2-40B4-BE49-F238E27FC236}">
                <a16:creationId xmlns:a16="http://schemas.microsoft.com/office/drawing/2014/main" id="{572B4897-992A-4C3C-801F-1877200B6B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332656"/>
            <a:ext cx="2843808" cy="1598173"/>
          </a:xfrm>
          <a:prstGeom prst="rect">
            <a:avLst/>
          </a:prstGeom>
        </p:spPr>
      </p:pic>
      <p:pic>
        <p:nvPicPr>
          <p:cNvPr id="6" name="Picture 5">
            <a:extLst>
              <a:ext uri="{FF2B5EF4-FFF2-40B4-BE49-F238E27FC236}">
                <a16:creationId xmlns:a16="http://schemas.microsoft.com/office/drawing/2014/main" id="{6B050C11-449B-4CEF-957B-7CA9EC67A8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8605" y="332656"/>
            <a:ext cx="2843809" cy="1598173"/>
          </a:xfrm>
          <a:prstGeom prst="rect">
            <a:avLst/>
          </a:prstGeom>
        </p:spPr>
      </p:pic>
      <p:pic>
        <p:nvPicPr>
          <p:cNvPr id="8" name="Picture 7">
            <a:extLst>
              <a:ext uri="{FF2B5EF4-FFF2-40B4-BE49-F238E27FC236}">
                <a16:creationId xmlns:a16="http://schemas.microsoft.com/office/drawing/2014/main" id="{D2EA28A2-F878-475B-9F95-D57CB1F2B8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7358" y="5093901"/>
            <a:ext cx="2915816" cy="1638641"/>
          </a:xfrm>
          <a:prstGeom prst="rect">
            <a:avLst/>
          </a:prstGeom>
        </p:spPr>
      </p:pic>
      <p:pic>
        <p:nvPicPr>
          <p:cNvPr id="10" name="Picture 9">
            <a:extLst>
              <a:ext uri="{FF2B5EF4-FFF2-40B4-BE49-F238E27FC236}">
                <a16:creationId xmlns:a16="http://schemas.microsoft.com/office/drawing/2014/main" id="{D4C864A7-FC26-4F41-B26F-EBA8133FE9E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4133" y="5093901"/>
            <a:ext cx="2195734" cy="1646801"/>
          </a:xfrm>
          <a:prstGeom prst="rect">
            <a:avLst/>
          </a:prstGeom>
        </p:spPr>
      </p:pic>
      <p:pic>
        <p:nvPicPr>
          <p:cNvPr id="12" name="Picture 11">
            <a:extLst>
              <a:ext uri="{FF2B5EF4-FFF2-40B4-BE49-F238E27FC236}">
                <a16:creationId xmlns:a16="http://schemas.microsoft.com/office/drawing/2014/main" id="{2FB0DDE4-8ABF-4BDF-A0F4-A2A9019AB7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36882" y="5093901"/>
            <a:ext cx="2930336" cy="1646801"/>
          </a:xfrm>
          <a:prstGeom prst="rect">
            <a:avLst/>
          </a:prstGeom>
        </p:spPr>
      </p:pic>
    </p:spTree>
    <p:extLst>
      <p:ext uri="{BB962C8B-B14F-4D97-AF65-F5344CB8AC3E}">
        <p14:creationId xmlns:p14="http://schemas.microsoft.com/office/powerpoint/2010/main" val="336080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993195"/>
            <a:ext cx="8352928" cy="2554545"/>
          </a:xfrm>
          <a:prstGeom prst="rect">
            <a:avLst/>
          </a:prstGeom>
        </p:spPr>
        <p:txBody>
          <a:bodyPr wrap="square">
            <a:spAutoFit/>
          </a:bodyPr>
          <a:lstStyle/>
          <a:p>
            <a:pPr algn="ctr"/>
            <a:r>
              <a:rPr lang="en-GB" sz="3200" dirty="0"/>
              <a:t>Cost will be approx. £620. This can be paid in six instalments: July, Sept, Nov, Jan, March and April.</a:t>
            </a:r>
          </a:p>
          <a:p>
            <a:pPr algn="ctr"/>
            <a:endParaRPr lang="en-GB" sz="3200" dirty="0"/>
          </a:p>
          <a:p>
            <a:pPr algn="ctr"/>
            <a:r>
              <a:rPr lang="en-GB" sz="3200" dirty="0"/>
              <a:t>If you have any concerns over payment please speak to Mr Reid. </a:t>
            </a:r>
          </a:p>
        </p:txBody>
      </p:sp>
    </p:spTree>
    <p:extLst>
      <p:ext uri="{BB962C8B-B14F-4D97-AF65-F5344CB8AC3E}">
        <p14:creationId xmlns:p14="http://schemas.microsoft.com/office/powerpoint/2010/main" val="939765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3105835"/>
            <a:ext cx="4572000" cy="646331"/>
          </a:xfrm>
          <a:prstGeom prst="rect">
            <a:avLst/>
          </a:prstGeom>
        </p:spPr>
        <p:txBody>
          <a:bodyPr>
            <a:spAutoFit/>
          </a:bodyPr>
          <a:lstStyle/>
          <a:p>
            <a:r>
              <a:rPr lang="en-GB" dirty="0"/>
              <a:t>https://www.hilltopoutdoorcentre.co.uk/hilltop-video</a:t>
            </a:r>
          </a:p>
        </p:txBody>
      </p:sp>
    </p:spTree>
    <p:extLst>
      <p:ext uri="{BB962C8B-B14F-4D97-AF65-F5344CB8AC3E}">
        <p14:creationId xmlns:p14="http://schemas.microsoft.com/office/powerpoint/2010/main" val="2809179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1457</TotalTime>
  <Words>1048</Words>
  <Application>Microsoft Office PowerPoint</Application>
  <PresentationFormat>On-screen Show (4:3)</PresentationFormat>
  <Paragraphs>129</Paragraphs>
  <Slides>15</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Mr A Reid</cp:lastModifiedBy>
  <cp:revision>120</cp:revision>
  <cp:lastPrinted>2015-05-19T08:23:41Z</cp:lastPrinted>
  <dcterms:created xsi:type="dcterms:W3CDTF">2014-05-19T13:03:05Z</dcterms:created>
  <dcterms:modified xsi:type="dcterms:W3CDTF">2026-05-19T13:42:48Z</dcterms:modified>
</cp:coreProperties>
</file>