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28"/>
  </p:notesMasterIdLst>
  <p:handoutMasterIdLst>
    <p:handoutMasterId r:id="rId29"/>
  </p:handoutMasterIdLst>
  <p:sldIdLst>
    <p:sldId id="256" r:id="rId2"/>
    <p:sldId id="288" r:id="rId3"/>
    <p:sldId id="313" r:id="rId4"/>
    <p:sldId id="271" r:id="rId5"/>
    <p:sldId id="270" r:id="rId6"/>
    <p:sldId id="284" r:id="rId7"/>
    <p:sldId id="287" r:id="rId8"/>
    <p:sldId id="285" r:id="rId9"/>
    <p:sldId id="267" r:id="rId10"/>
    <p:sldId id="258" r:id="rId11"/>
    <p:sldId id="283" r:id="rId12"/>
    <p:sldId id="272" r:id="rId13"/>
    <p:sldId id="273" r:id="rId14"/>
    <p:sldId id="274" r:id="rId15"/>
    <p:sldId id="309" r:id="rId16"/>
    <p:sldId id="308" r:id="rId17"/>
    <p:sldId id="282" r:id="rId18"/>
    <p:sldId id="263" r:id="rId19"/>
    <p:sldId id="277" r:id="rId20"/>
    <p:sldId id="265" r:id="rId21"/>
    <p:sldId id="286" r:id="rId22"/>
    <p:sldId id="279" r:id="rId23"/>
    <p:sldId id="310" r:id="rId24"/>
    <p:sldId id="278" r:id="rId25"/>
    <p:sldId id="311" r:id="rId26"/>
    <p:sldId id="281" r:id="rId27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73053-0C0D-49EB-AF98-97F7AB71E1A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3E1B1E-FF48-4DF1-932B-FD314F31C0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852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11" y="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06CF4-BE04-44DE-B134-0C3C871244C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54" y="4776789"/>
            <a:ext cx="543716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75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11" y="942975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A73EE-4CB2-4ED4-9315-8D435FDE2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12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723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859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599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914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83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085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5330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148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9191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274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52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C80FE-C07E-4CE1-80BF-878D49B947D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325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422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109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C80FE-C07E-4CE1-80BF-878D49B947D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695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C80FE-C07E-4CE1-80BF-878D49B947D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8347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482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7172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941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563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2556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082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C80FE-C07E-4CE1-80BF-878D49B947D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8270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0452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9444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508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0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690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5736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18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7812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1342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009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97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458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3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3959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044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477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4032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8395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5751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0795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9A9702-7E0C-47F1-8BDB-4B2ABEE6B3E5}" type="datetimeFigureOut">
              <a:rPr lang="en-GB" smtClean="0"/>
              <a:pPr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042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tm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sfortopics.com/branching-out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436522"/>
            <a:ext cx="7641898" cy="1646302"/>
          </a:xfrm>
        </p:spPr>
        <p:txBody>
          <a:bodyPr>
            <a:normAutofit/>
          </a:bodyPr>
          <a:lstStyle/>
          <a:p>
            <a:r>
              <a:rPr lang="en-GB" b="1" u="sng" dirty="0"/>
              <a:t>Welcome to Year 5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7567" y="3425098"/>
            <a:ext cx="5308866" cy="1377651"/>
          </a:xfrm>
        </p:spPr>
        <p:txBody>
          <a:bodyPr>
            <a:noAutofit/>
          </a:bodyPr>
          <a:lstStyle/>
          <a:p>
            <a:r>
              <a:rPr lang="en-GB" sz="2400" u="sng" dirty="0"/>
              <a:t>Year 5 Teachers</a:t>
            </a:r>
          </a:p>
          <a:p>
            <a:r>
              <a:rPr lang="en-GB" sz="2400" dirty="0"/>
              <a:t>Mrs Archer – 5A</a:t>
            </a:r>
          </a:p>
          <a:p>
            <a:r>
              <a:rPr lang="en-GB" sz="2400" dirty="0"/>
              <a:t>Miss Jones – 5J</a:t>
            </a:r>
          </a:p>
          <a:p>
            <a:r>
              <a:rPr lang="en-GB" sz="2400" dirty="0"/>
              <a:t>Mrs Carver &amp; Mrs </a:t>
            </a:r>
            <a:r>
              <a:rPr lang="en-GB" sz="2400" dirty="0" err="1"/>
              <a:t>Siddorns</a:t>
            </a:r>
            <a:r>
              <a:rPr lang="en-GB" sz="2400" dirty="0"/>
              <a:t> – 5CS</a:t>
            </a:r>
          </a:p>
        </p:txBody>
      </p:sp>
    </p:spTree>
    <p:extLst>
      <p:ext uri="{BB962C8B-B14F-4D97-AF65-F5344CB8AC3E}">
        <p14:creationId xmlns:p14="http://schemas.microsoft.com/office/powerpoint/2010/main" val="4163089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3DCC0C5-18C7-46BC-BF67-7EA33C53CA74}"/>
              </a:ext>
            </a:extLst>
          </p:cNvPr>
          <p:cNvSpPr txBox="1">
            <a:spLocks/>
          </p:cNvSpPr>
          <p:nvPr/>
        </p:nvSpPr>
        <p:spPr>
          <a:xfrm>
            <a:off x="751051" y="620688"/>
            <a:ext cx="7641898" cy="164630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u="sng"/>
              <a:t>Amherst Values </a:t>
            </a:r>
            <a:br>
              <a:rPr lang="en-GB"/>
            </a:b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7E271B-AE92-402A-A796-BE4D1F4A0D6D}"/>
              </a:ext>
            </a:extLst>
          </p:cNvPr>
          <p:cNvSpPr/>
          <p:nvPr/>
        </p:nvSpPr>
        <p:spPr>
          <a:xfrm>
            <a:off x="3022472" y="1443839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/>
              <a:t>TRUST </a:t>
            </a:r>
          </a:p>
          <a:p>
            <a:r>
              <a:rPr lang="en-GB" sz="3600" dirty="0"/>
              <a:t>KINDNESS</a:t>
            </a:r>
          </a:p>
          <a:p>
            <a:r>
              <a:rPr lang="en-GB" sz="3600" dirty="0"/>
              <a:t>POLITENESS</a:t>
            </a:r>
          </a:p>
          <a:p>
            <a:r>
              <a:rPr lang="en-GB" sz="3600" dirty="0"/>
              <a:t>FAIRNESS</a:t>
            </a:r>
          </a:p>
          <a:p>
            <a:r>
              <a:rPr lang="en-GB" sz="3600" dirty="0"/>
              <a:t>DETERMINATION</a:t>
            </a:r>
          </a:p>
          <a:p>
            <a:r>
              <a:rPr lang="en-GB" sz="3600" dirty="0"/>
              <a:t>CO-OPERATION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9E6D47-8CD3-45D0-9504-66D967E2A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88640"/>
            <a:ext cx="2055967" cy="13681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B38253-12A4-48FE-82AB-F0BF8D82D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0455" y="110476"/>
            <a:ext cx="2094388" cy="20943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4360C0-C406-4DE5-81D0-11AFCB43E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184" y="4802749"/>
            <a:ext cx="2732577" cy="181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41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F37F7-3518-4CBD-B5EB-F9F00D78AF1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71600" y="380008"/>
            <a:ext cx="7058025" cy="1320800"/>
          </a:xfrm>
        </p:spPr>
        <p:txBody>
          <a:bodyPr>
            <a:normAutofit/>
          </a:bodyPr>
          <a:lstStyle/>
          <a:p>
            <a:r>
              <a:rPr lang="en-GB" sz="3200" dirty="0"/>
              <a:t>Whole School Focus</a:t>
            </a:r>
            <a:br>
              <a:rPr lang="en-GB" sz="3200" dirty="0"/>
            </a:br>
            <a:r>
              <a:rPr lang="en-GB" sz="3200" b="1" dirty="0">
                <a:solidFill>
                  <a:srgbClr val="0070C0"/>
                </a:solidFill>
              </a:rPr>
              <a:t>‘Inspire Every Pupil’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B5DD5-7FCE-4FE6-BC9A-BDCB2C40A30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5650" y="1700808"/>
            <a:ext cx="7632700" cy="4498975"/>
          </a:xfrm>
        </p:spPr>
        <p:txBody>
          <a:bodyPr>
            <a:normAutofit fontScale="92500"/>
          </a:bodyPr>
          <a:lstStyle/>
          <a:p>
            <a:r>
              <a:rPr lang="en-GB" dirty="0"/>
              <a:t>Build teamwork, Caring ethos, communication, respect within classes</a:t>
            </a:r>
          </a:p>
          <a:p>
            <a:r>
              <a:rPr lang="en-GB" dirty="0"/>
              <a:t>Continuing Circle Time</a:t>
            </a:r>
          </a:p>
          <a:p>
            <a:r>
              <a:rPr lang="en-GB" sz="2400" dirty="0"/>
              <a:t>Improving th</a:t>
            </a:r>
            <a:r>
              <a:rPr lang="en-GB" dirty="0"/>
              <a:t>e learning environment-classrooms/playground</a:t>
            </a:r>
            <a:endParaRPr lang="en-GB" sz="2400" dirty="0"/>
          </a:p>
          <a:p>
            <a:r>
              <a:rPr lang="en-GB" sz="2400" dirty="0"/>
              <a:t>Embedding reading comprehension skills</a:t>
            </a:r>
          </a:p>
          <a:p>
            <a:r>
              <a:rPr lang="en-GB" dirty="0"/>
              <a:t>Reinforce school values and behaviour curriculum</a:t>
            </a:r>
          </a:p>
          <a:p>
            <a:r>
              <a:rPr lang="en-GB" sz="2400" dirty="0"/>
              <a:t>Explicitly teaching and modelling behaviours</a:t>
            </a:r>
            <a:r>
              <a:rPr lang="en-GB" dirty="0"/>
              <a:t> we wish to see e.g. table manners, not answering back, following instructions from the adults, appropriate language (not discriminatory), holding doors open for others, wearing correct school uniform and PE kit</a:t>
            </a:r>
          </a:p>
        </p:txBody>
      </p:sp>
    </p:spTree>
    <p:extLst>
      <p:ext uri="{BB962C8B-B14F-4D97-AF65-F5344CB8AC3E}">
        <p14:creationId xmlns:p14="http://schemas.microsoft.com/office/powerpoint/2010/main" val="2973152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58640" y="2495122"/>
            <a:ext cx="5826719" cy="3600400"/>
          </a:xfrm>
        </p:spPr>
        <p:txBody>
          <a:bodyPr>
            <a:normAutofit/>
          </a:bodyPr>
          <a:lstStyle/>
          <a:p>
            <a:pPr algn="ctr"/>
            <a:r>
              <a:rPr lang="en-GB" sz="7200" dirty="0"/>
              <a:t>Year 5</a:t>
            </a:r>
          </a:p>
        </p:txBody>
      </p:sp>
      <p:pic>
        <p:nvPicPr>
          <p:cNvPr id="2050" name="Picture 2" descr="Victorian era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90" y="211634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ystical Celtic Rainforests On Scotland's West Coa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9941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cient Greece: topic summary - Scholast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940" y="211634"/>
            <a:ext cx="2657475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reece Fla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064595"/>
            <a:ext cx="2438199" cy="158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008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58640" y="2348880"/>
            <a:ext cx="5826719" cy="3816424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Now is the time for your child to develop more independence.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Homework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Planners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P.E Kit</a:t>
            </a:r>
          </a:p>
        </p:txBody>
      </p:sp>
      <p:pic>
        <p:nvPicPr>
          <p:cNvPr id="1026" name="Picture 2" descr="Science lessons vital to children's writing development, researchers say - Independent  Education Tod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476672"/>
            <a:ext cx="30099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819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89" y="1340768"/>
            <a:ext cx="6798734" cy="1303867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1837" y="2489003"/>
            <a:ext cx="7219530" cy="3880773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Out on Thursdays, in on Tuesdays.</a:t>
            </a:r>
          </a:p>
          <a:p>
            <a:r>
              <a:rPr lang="en-GB" sz="2400" dirty="0"/>
              <a:t>We also understand that the jump up from Year 4 to Year 5 is hard work, especially having to complete MA, English and spellings each week.</a:t>
            </a:r>
          </a:p>
          <a:p>
            <a:r>
              <a:rPr lang="en-GB" sz="2400" dirty="0"/>
              <a:t>You know your child the best – please ask them to try to work </a:t>
            </a:r>
            <a:r>
              <a:rPr lang="en-GB" sz="2400" u="sng" dirty="0"/>
              <a:t>independently</a:t>
            </a:r>
            <a:r>
              <a:rPr lang="en-GB" sz="2400" dirty="0"/>
              <a:t> for a minimum of 20 minutes per subject.</a:t>
            </a:r>
          </a:p>
          <a:p>
            <a:r>
              <a:rPr lang="en-GB" sz="2400" dirty="0"/>
              <a:t>If you are finding the set work is taking too long please let your class teacher know, draw a line and stop.</a:t>
            </a:r>
          </a:p>
          <a:p>
            <a:r>
              <a:rPr lang="en-GB" sz="2400" dirty="0"/>
              <a:t>Please make us aware where you have helped your child (e.g. star a question in MA).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28751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84995-4351-436E-A258-D80AD7C06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/>
              <a:t>MA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E2FAD-09C8-4F80-9A1A-503D5127A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2420888"/>
            <a:ext cx="6626697" cy="388077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One page a week.</a:t>
            </a:r>
          </a:p>
          <a:p>
            <a:r>
              <a:rPr lang="en-GB" dirty="0"/>
              <a:t>First test done in class (30 minutes), so should be the right page.</a:t>
            </a:r>
          </a:p>
          <a:p>
            <a:r>
              <a:rPr lang="en-GB" dirty="0"/>
              <a:t>Some may have moved sections/books.</a:t>
            </a:r>
          </a:p>
          <a:p>
            <a:r>
              <a:rPr lang="en-GB" dirty="0"/>
              <a:t>30 minutes for one page. Up to you how this is allocated.</a:t>
            </a:r>
          </a:p>
          <a:p>
            <a:r>
              <a:rPr lang="en-GB" dirty="0"/>
              <a:t>Please try independently first.</a:t>
            </a:r>
          </a:p>
          <a:p>
            <a:r>
              <a:rPr lang="en-GB" dirty="0"/>
              <a:t>Star questions they have help with.</a:t>
            </a:r>
          </a:p>
          <a:p>
            <a:r>
              <a:rPr lang="en-GB" dirty="0"/>
              <a:t>Approx. 3-6 questions wrong per page.</a:t>
            </a:r>
          </a:p>
          <a:p>
            <a:r>
              <a:rPr lang="en-GB" dirty="0"/>
              <a:t>Encourage corrections first.</a:t>
            </a:r>
          </a:p>
          <a:p>
            <a:r>
              <a:rPr lang="en-GB" dirty="0"/>
              <a:t>Working out paper – encourage.</a:t>
            </a:r>
          </a:p>
        </p:txBody>
      </p:sp>
    </p:spTree>
    <p:extLst>
      <p:ext uri="{BB962C8B-B14F-4D97-AF65-F5344CB8AC3E}">
        <p14:creationId xmlns:p14="http://schemas.microsoft.com/office/powerpoint/2010/main" val="1050476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A56F5-F68B-4BB9-8D8C-77BA8E127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75" b="1" dirty="0"/>
              <a:t>How can I help my child with maths?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929A0-C9FE-44E7-A4C9-207034D9BF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2" y="2925794"/>
            <a:ext cx="5477375" cy="266600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At Amherst, we follow the White Rose Maths scheme.</a:t>
            </a:r>
          </a:p>
          <a:p>
            <a:r>
              <a:rPr lang="en-GB" b="1" dirty="0"/>
              <a:t>Maths with Michael</a:t>
            </a:r>
            <a:r>
              <a:rPr lang="en-GB" dirty="0"/>
              <a:t>: Video resources for parents explaining teaching methods.</a:t>
            </a:r>
          </a:p>
          <a:p>
            <a:r>
              <a:rPr lang="en-GB" b="1" dirty="0"/>
              <a:t>1 minute maths</a:t>
            </a:r>
            <a:r>
              <a:rPr lang="en-GB" dirty="0"/>
              <a:t>: App for improving number confidence and fluency.</a:t>
            </a:r>
            <a:endParaRPr lang="en-GB" b="1" dirty="0"/>
          </a:p>
          <a:p>
            <a:r>
              <a:rPr lang="en-GB" b="1" dirty="0"/>
              <a:t>Ask! </a:t>
            </a:r>
            <a:r>
              <a:rPr lang="en-GB" dirty="0"/>
              <a:t>We are happy to go through any MA questions with children at school.</a:t>
            </a:r>
          </a:p>
          <a:p>
            <a:r>
              <a:rPr lang="en-GB" b="1" dirty="0"/>
              <a:t>Times Tables </a:t>
            </a:r>
            <a:r>
              <a:rPr lang="en-GB" b="1" dirty="0" err="1"/>
              <a:t>Rockstars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2D44CF-508B-4E63-9560-704F69606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668" y="2925794"/>
            <a:ext cx="1798781" cy="10064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8A8E9F-E3A0-42EE-A0BF-6D8186646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1911" y="3986128"/>
            <a:ext cx="877553" cy="145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082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698410"/>
            <a:ext cx="6957313" cy="3880773"/>
          </a:xfrm>
        </p:spPr>
        <p:txBody>
          <a:bodyPr>
            <a:normAutofit/>
          </a:bodyPr>
          <a:lstStyle/>
          <a:p>
            <a:r>
              <a:rPr lang="en-GB" sz="2400" dirty="0"/>
              <a:t>We understand that in Year 5, the Kent Test, for some of you, is prevalent in your mind. </a:t>
            </a:r>
          </a:p>
          <a:p>
            <a:r>
              <a:rPr lang="en-GB" sz="2400" dirty="0"/>
              <a:t>However, to avoid unnecessary stress for your child, please can you ensure that school work is a priority over and above any set by a tutor.</a:t>
            </a:r>
          </a:p>
          <a:p>
            <a:r>
              <a:rPr lang="en-GB" sz="2400" dirty="0"/>
              <a:t> Don’t let your child become overloaded – happy child = happy teacher = happy parents!</a:t>
            </a:r>
          </a:p>
        </p:txBody>
      </p:sp>
    </p:spTree>
    <p:extLst>
      <p:ext uri="{BB962C8B-B14F-4D97-AF65-F5344CB8AC3E}">
        <p14:creationId xmlns:p14="http://schemas.microsoft.com/office/powerpoint/2010/main" val="4037710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/>
              <a:t>Spelling homework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79612" y="2636912"/>
            <a:ext cx="6984776" cy="3861454"/>
          </a:xfrm>
        </p:spPr>
        <p:txBody>
          <a:bodyPr>
            <a:noAutofit/>
          </a:bodyPr>
          <a:lstStyle/>
          <a:p>
            <a:r>
              <a:rPr lang="en-GB" dirty="0"/>
              <a:t>10 spelling words will be tested each week. </a:t>
            </a:r>
          </a:p>
          <a:p>
            <a:r>
              <a:rPr lang="en-GB" dirty="0"/>
              <a:t>The spelling words will come from:</a:t>
            </a:r>
          </a:p>
          <a:p>
            <a:pPr lvl="1">
              <a:buFontTx/>
              <a:buChar char="-"/>
            </a:pPr>
            <a:r>
              <a:rPr lang="en-GB" dirty="0"/>
              <a:t>The spelling rule taught in class that week in our spelling lesson.</a:t>
            </a:r>
          </a:p>
          <a:p>
            <a:pPr lvl="1">
              <a:buFontTx/>
              <a:buChar char="-"/>
            </a:pPr>
            <a:r>
              <a:rPr lang="en-GB" dirty="0"/>
              <a:t>The Year 5/6 ‘statutory word list’.</a:t>
            </a:r>
          </a:p>
          <a:p>
            <a:r>
              <a:rPr lang="en-GB" dirty="0"/>
              <a:t> </a:t>
            </a:r>
            <a:r>
              <a:rPr lang="en-GB" b="1" dirty="0"/>
              <a:t>Evidence of this should be dated and recorded in </a:t>
            </a:r>
            <a:r>
              <a:rPr lang="en-GB" b="1" u="sng" dirty="0"/>
              <a:t>back</a:t>
            </a:r>
            <a:r>
              <a:rPr lang="en-GB" b="1" dirty="0"/>
              <a:t> of the red literacy homework books.</a:t>
            </a:r>
          </a:p>
        </p:txBody>
      </p:sp>
    </p:spTree>
    <p:extLst>
      <p:ext uri="{BB962C8B-B14F-4D97-AF65-F5344CB8AC3E}">
        <p14:creationId xmlns:p14="http://schemas.microsoft.com/office/powerpoint/2010/main" val="2366658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927" y="260648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/>
              <a:t>Y5/6 Statutory Spellings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90F6982-FCB0-4C1F-A29A-2DE64AE47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5576" y="1454877"/>
            <a:ext cx="7363497" cy="489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55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593"/>
            <a:ext cx="9151066" cy="6551775"/>
          </a:xfrm>
        </p:spPr>
      </p:pic>
    </p:spTree>
    <p:extLst>
      <p:ext uri="{BB962C8B-B14F-4D97-AF65-F5344CB8AC3E}">
        <p14:creationId xmlns:p14="http://schemas.microsoft.com/office/powerpoint/2010/main" val="1841927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611560" y="1582538"/>
            <a:ext cx="7776864" cy="35283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When to bring in?</a:t>
            </a:r>
          </a:p>
          <a:p>
            <a:r>
              <a:rPr lang="en-GB" sz="2800" b="1" dirty="0"/>
              <a:t>What are they used for?</a:t>
            </a:r>
          </a:p>
          <a:p>
            <a:r>
              <a:rPr lang="en-GB" sz="2800" b="1" dirty="0"/>
              <a:t>What to write?</a:t>
            </a:r>
          </a:p>
          <a:p>
            <a:r>
              <a:rPr lang="en-GB" sz="2800" b="1" dirty="0"/>
              <a:t>Which books to read?</a:t>
            </a:r>
          </a:p>
          <a:p>
            <a:r>
              <a:rPr lang="en-GB" sz="2800" b="1" dirty="0"/>
              <a:t>How to support at home:</a:t>
            </a:r>
          </a:p>
          <a:p>
            <a:pPr marL="0" indent="0">
              <a:buFont typeface="Wingdings 3" charset="2"/>
              <a:buNone/>
            </a:pPr>
            <a:r>
              <a:rPr lang="en-GB" sz="2000" b="1" dirty="0"/>
              <a:t>It is most effective for children to experience a mixture of reading independently, reading aloud with an adult and listening to an adult or an audiobook. </a:t>
            </a:r>
          </a:p>
          <a:p>
            <a:pPr marL="0" indent="0">
              <a:buFont typeface="Wingdings 3" charset="2"/>
              <a:buNone/>
            </a:pPr>
            <a:r>
              <a:rPr lang="en-GB" sz="2000" b="1" dirty="0"/>
              <a:t>Please also monitor your child’s comprehension by chatting to them about what they’ve been reading.</a:t>
            </a:r>
          </a:p>
          <a:p>
            <a:pPr lvl="3"/>
            <a:endParaRPr lang="en-GB" sz="2400" b="1" dirty="0"/>
          </a:p>
        </p:txBody>
      </p:sp>
      <p:sp>
        <p:nvSpPr>
          <p:cNvPr id="3" name="Title 3"/>
          <p:cNvSpPr txBox="1">
            <a:spLocks/>
          </p:cNvSpPr>
          <p:nvPr/>
        </p:nvSpPr>
        <p:spPr>
          <a:xfrm>
            <a:off x="3131840" y="692696"/>
            <a:ext cx="6798734" cy="1303867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700" dirty="0"/>
              <a:t>Planners</a:t>
            </a:r>
            <a:br>
              <a:rPr lang="en-GB" dirty="0"/>
            </a:br>
            <a:endParaRPr lang="en-GB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49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reading twenty minutes a day standardised percentil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7" t="2349" r="3077" b="17793"/>
          <a:stretch/>
        </p:blipFill>
        <p:spPr bwMode="auto">
          <a:xfrm>
            <a:off x="2166846" y="1196752"/>
            <a:ext cx="4860540" cy="5418307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2087724" y="620688"/>
            <a:ext cx="6563486" cy="35283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Advantages of reading regularly</a:t>
            </a:r>
          </a:p>
          <a:p>
            <a:pPr lvl="3"/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811830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EBC5EC6-87AD-4B7C-9BB7-D21F79C08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820" y="116632"/>
            <a:ext cx="7812360" cy="1303867"/>
          </a:xfrm>
        </p:spPr>
        <p:txBody>
          <a:bodyPr>
            <a:noAutofit/>
          </a:bodyPr>
          <a:lstStyle/>
          <a:p>
            <a:r>
              <a:rPr lang="en-GB" sz="2800" b="1" dirty="0"/>
              <a:t>The Importance of Reading for Pleasure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8D1787-BD3A-7A71-D80C-3261F6395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82" y="1041165"/>
            <a:ext cx="8374435" cy="49801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C3C699-152D-502D-DD0F-350DCB1DB9C3}"/>
              </a:ext>
            </a:extLst>
          </p:cNvPr>
          <p:cNvSpPr txBox="1"/>
          <p:nvPr/>
        </p:nvSpPr>
        <p:spPr>
          <a:xfrm>
            <a:off x="392912" y="6009329"/>
            <a:ext cx="83744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“The key finding is that </a:t>
            </a:r>
            <a:r>
              <a:rPr lang="en-GB" sz="1400" b="1" dirty="0"/>
              <a:t>frequent reading for pleasure </a:t>
            </a:r>
            <a:r>
              <a:rPr lang="en-GB" sz="1400" dirty="0"/>
              <a:t>is correlated to higher PIRLS literacy scores. However, reading for information is much less well correlated.” </a:t>
            </a:r>
            <a:r>
              <a:rPr lang="en-GB" sz="1100" dirty="0"/>
              <a:t>(DfE, 2012)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0298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4271824-66B8-40E7-8FBF-53AB0A59011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2403" y="620688"/>
            <a:ext cx="3632200" cy="248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https://www.booksfortopics.com/branching-out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E5F984-962B-4703-B265-12296145A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412777"/>
            <a:ext cx="3535602" cy="468052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B477FFAC-AE9F-47DB-B3EF-9D106A406B17}"/>
              </a:ext>
            </a:extLst>
          </p:cNvPr>
          <p:cNvSpPr txBox="1">
            <a:spLocks/>
          </p:cNvSpPr>
          <p:nvPr/>
        </p:nvSpPr>
        <p:spPr>
          <a:xfrm>
            <a:off x="4851198" y="1575403"/>
            <a:ext cx="3753040" cy="2488406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u="sng" dirty="0">
                <a:solidFill>
                  <a:schemeClr val="tx1"/>
                </a:solidFill>
              </a:rPr>
              <a:t>https://www.thereaderteacher.com/bookmatch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5AB1FF-EA25-4EC1-AB8C-2FB56FC3F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9282" y="2420888"/>
            <a:ext cx="3697994" cy="2292056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2BFEB5-8DFF-ADB1-9690-125EC40AB022}"/>
              </a:ext>
            </a:extLst>
          </p:cNvPr>
          <p:cNvCxnSpPr>
            <a:cxnSpLocks/>
          </p:cNvCxnSpPr>
          <p:nvPr/>
        </p:nvCxnSpPr>
        <p:spPr>
          <a:xfrm>
            <a:off x="4716016" y="404664"/>
            <a:ext cx="0" cy="60486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0092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7504" y="1268760"/>
            <a:ext cx="9144000" cy="108784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dirty="0"/>
              <a:t>Parent Readers </a:t>
            </a:r>
          </a:p>
          <a:p>
            <a:pPr algn="ctr"/>
            <a:r>
              <a:rPr lang="en-GB" dirty="0"/>
              <a:t>Wednesday afternoons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A3520D-BE1B-464B-8C80-6E38EF5C2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6174"/>
            <a:ext cx="9144000" cy="114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453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633" y="1412776"/>
            <a:ext cx="6798734" cy="1303867"/>
          </a:xfrm>
        </p:spPr>
        <p:txBody>
          <a:bodyPr/>
          <a:lstStyle/>
          <a:p>
            <a:pPr algn="ctr"/>
            <a:r>
              <a:rPr lang="en-GB" dirty="0"/>
              <a:t>PE and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607" y="2564904"/>
            <a:ext cx="7418786" cy="3880773"/>
          </a:xfrm>
        </p:spPr>
        <p:txBody>
          <a:bodyPr>
            <a:normAutofit fontScale="85000" lnSpcReduction="20000"/>
          </a:bodyPr>
          <a:lstStyle/>
          <a:p>
            <a:r>
              <a:rPr lang="en-GB" sz="2400" dirty="0"/>
              <a:t>Year 5 games is on a Thursday this term. It may change each term. We will keep you informed. </a:t>
            </a:r>
          </a:p>
          <a:p>
            <a:r>
              <a:rPr lang="en-GB" sz="2400" dirty="0"/>
              <a:t>This half term we are alternating between tag rugby and </a:t>
            </a:r>
            <a:r>
              <a:rPr lang="en-GB" sz="2400" u="sng" dirty="0"/>
              <a:t>hockey</a:t>
            </a:r>
            <a:r>
              <a:rPr lang="en-GB" sz="2400" dirty="0"/>
              <a:t>. (no gum shield=no hockey!)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Year 5 PE is on a Monday this term. We will let you know if this changes.</a:t>
            </a:r>
          </a:p>
          <a:p>
            <a:r>
              <a:rPr lang="en-GB" sz="2400" dirty="0"/>
              <a:t>We are all partaking in gymnastics.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Please send your child in with a full kit on a Monday for that week. Please name the items!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77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1196752"/>
            <a:ext cx="6347713" cy="1525736"/>
          </a:xfrm>
        </p:spPr>
        <p:txBody>
          <a:bodyPr/>
          <a:lstStyle/>
          <a:p>
            <a:pPr algn="ctr"/>
            <a:r>
              <a:rPr lang="en-GB" dirty="0"/>
              <a:t>PE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60" y="2420888"/>
            <a:ext cx="8136904" cy="4968552"/>
          </a:xfrm>
        </p:spPr>
        <p:txBody>
          <a:bodyPr>
            <a:normAutofit/>
          </a:bodyPr>
          <a:lstStyle/>
          <a:p>
            <a:r>
              <a:rPr lang="en-GB" sz="2000" dirty="0" err="1"/>
              <a:t>Gumshield</a:t>
            </a:r>
            <a:r>
              <a:rPr lang="en-GB" sz="2000" dirty="0"/>
              <a:t> and </a:t>
            </a:r>
            <a:r>
              <a:rPr lang="en-GB" sz="2000" dirty="0" err="1"/>
              <a:t>shinpads</a:t>
            </a:r>
            <a:r>
              <a:rPr lang="en-GB" sz="2000" dirty="0"/>
              <a:t> required for hockey.</a:t>
            </a:r>
          </a:p>
          <a:p>
            <a:pPr marL="0" indent="0">
              <a:buNone/>
            </a:pPr>
            <a:r>
              <a:rPr lang="en-GB" sz="2000" dirty="0"/>
              <a:t>		   No gumshield = no hockey.</a:t>
            </a:r>
          </a:p>
          <a:p>
            <a:pPr marL="0" indent="0">
              <a:buNone/>
            </a:pPr>
            <a:r>
              <a:rPr lang="en-GB" sz="2000" dirty="0"/>
              <a:t>     Please speak to your class teacher if struggling to source this.</a:t>
            </a:r>
          </a:p>
          <a:p>
            <a:r>
              <a:rPr lang="en-GB" sz="2000" dirty="0"/>
              <a:t>Children should have their PE kit in school every day.</a:t>
            </a:r>
          </a:p>
          <a:p>
            <a:pPr lvl="0"/>
            <a:r>
              <a:rPr lang="en-GB" sz="2000" dirty="0"/>
              <a:t>Amherst or plain navy t-shirt, shorts, different socks, and trainers.</a:t>
            </a:r>
          </a:p>
          <a:p>
            <a:pPr lvl="0"/>
            <a:r>
              <a:rPr lang="en-GB" sz="2000" b="1" dirty="0"/>
              <a:t>Optional:</a:t>
            </a:r>
            <a:r>
              <a:rPr lang="en-GB" sz="2000" dirty="0"/>
              <a:t> Navy blue school sweatshirt/Team Amherst hoodie and navy blue jogging trousers for cold weather.</a:t>
            </a:r>
          </a:p>
          <a:p>
            <a:r>
              <a:rPr lang="en-GB" sz="2000" b="1" dirty="0"/>
              <a:t>All school kit is available to buy through the office.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87518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142" y="1340768"/>
            <a:ext cx="6347713" cy="1320800"/>
          </a:xfrm>
        </p:spPr>
        <p:txBody>
          <a:bodyPr/>
          <a:lstStyle/>
          <a:p>
            <a:pPr algn="ctr"/>
            <a:r>
              <a:rPr lang="en-GB" dirty="0"/>
              <a:t>Educational Visits/Activities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607" y="2406802"/>
            <a:ext cx="7418785" cy="44845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/>
              <a:t>We are very excited to have booked in visits and activities. Trips have become very expensive in recent years, so we have tried to create a balanced mix of in-school and out-of-school experiences. </a:t>
            </a:r>
          </a:p>
          <a:p>
            <a:pPr marL="0" indent="0" algn="ctr">
              <a:buNone/>
            </a:pPr>
            <a:endParaRPr lang="en-GB" sz="2000" dirty="0"/>
          </a:p>
          <a:p>
            <a:pPr lvl="0"/>
            <a:r>
              <a:rPr lang="en-GB" sz="2000" dirty="0"/>
              <a:t>Science roadshow at school - 30</a:t>
            </a:r>
            <a:r>
              <a:rPr lang="en-GB" sz="2000" baseline="30000" dirty="0"/>
              <a:t>th</a:t>
            </a:r>
            <a:r>
              <a:rPr lang="en-GB" sz="2000" dirty="0"/>
              <a:t> September</a:t>
            </a:r>
          </a:p>
          <a:p>
            <a:pPr lvl="0"/>
            <a:r>
              <a:rPr lang="en-GB" sz="2000" dirty="0"/>
              <a:t>Victorian Day at school (costume needed) date TBC</a:t>
            </a:r>
          </a:p>
          <a:p>
            <a:r>
              <a:rPr lang="en-GB" sz="2000" dirty="0"/>
              <a:t>Pantomime at school - 1</a:t>
            </a:r>
            <a:r>
              <a:rPr lang="en-GB" sz="2000" baseline="30000" dirty="0"/>
              <a:t>st</a:t>
            </a:r>
            <a:r>
              <a:rPr lang="en-GB" sz="2000" dirty="0"/>
              <a:t> December</a:t>
            </a:r>
          </a:p>
          <a:p>
            <a:endParaRPr lang="en-GB" sz="2000" dirty="0"/>
          </a:p>
          <a:p>
            <a:r>
              <a:rPr lang="en-GB" sz="2000" dirty="0"/>
              <a:t>Future trips include: Rainforest animals workshop, Mr Dilly Greek Show, Greek Day at School (costume needed).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1968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A56F5-F68B-4BB9-8D8C-77BA8E127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19" y="1497244"/>
            <a:ext cx="7059527" cy="977900"/>
          </a:xfrm>
        </p:spPr>
        <p:txBody>
          <a:bodyPr>
            <a:normAutofit/>
          </a:bodyPr>
          <a:lstStyle/>
          <a:p>
            <a:r>
              <a:rPr lang="en-GB" b="1" dirty="0"/>
              <a:t>Dates for the Diary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3777AB-71DD-46BB-88B5-8016F62AD02F}"/>
              </a:ext>
            </a:extLst>
          </p:cNvPr>
          <p:cNvSpPr/>
          <p:nvPr/>
        </p:nvSpPr>
        <p:spPr>
          <a:xfrm>
            <a:off x="807619" y="2706184"/>
            <a:ext cx="75919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October 				– School Photographs</a:t>
            </a:r>
          </a:p>
          <a:p>
            <a:r>
              <a:rPr lang="en-GB" dirty="0"/>
              <a:t>16</a:t>
            </a:r>
            <a:r>
              <a:rPr lang="en-GB" baseline="30000" dirty="0"/>
              <a:t>th</a:t>
            </a:r>
            <a:r>
              <a:rPr lang="en-GB" dirty="0"/>
              <a:t> October				– Term Ends</a:t>
            </a:r>
          </a:p>
          <a:p>
            <a:r>
              <a:rPr lang="en-GB" dirty="0"/>
              <a:t>17</a:t>
            </a:r>
            <a:r>
              <a:rPr lang="en-GB" baseline="30000" dirty="0"/>
              <a:t>th</a:t>
            </a:r>
            <a:r>
              <a:rPr lang="en-GB" dirty="0"/>
              <a:t> October 				– Inset Day</a:t>
            </a:r>
          </a:p>
          <a:p>
            <a:r>
              <a:rPr lang="en-GB" dirty="0"/>
              <a:t>28</a:t>
            </a:r>
            <a:r>
              <a:rPr lang="en-GB" baseline="30000" dirty="0"/>
              <a:t>th</a:t>
            </a:r>
            <a:r>
              <a:rPr lang="en-GB" dirty="0"/>
              <a:t> October 				– Term Begins</a:t>
            </a:r>
          </a:p>
          <a:p>
            <a:r>
              <a:rPr lang="en-GB" dirty="0"/>
              <a:t>14</a:t>
            </a:r>
            <a:r>
              <a:rPr lang="en-GB" baseline="30000" dirty="0"/>
              <a:t>th </a:t>
            </a:r>
            <a:r>
              <a:rPr lang="en-GB" dirty="0"/>
              <a:t>November				– Open Afternoon 2:45pm </a:t>
            </a:r>
          </a:p>
          <a:p>
            <a:r>
              <a:rPr lang="en-GB" dirty="0"/>
              <a:t>25</a:t>
            </a:r>
            <a:r>
              <a:rPr lang="en-GB" baseline="30000" dirty="0"/>
              <a:t>th</a:t>
            </a:r>
            <a:r>
              <a:rPr lang="en-GB" dirty="0"/>
              <a:t> &amp; 27</a:t>
            </a:r>
            <a:r>
              <a:rPr lang="en-GB" baseline="30000" dirty="0"/>
              <a:t>th</a:t>
            </a:r>
            <a:r>
              <a:rPr lang="en-GB" dirty="0"/>
              <a:t> November 		– Parents’ Evening</a:t>
            </a:r>
          </a:p>
          <a:p>
            <a:r>
              <a:rPr lang="en-GB" dirty="0"/>
              <a:t>28</a:t>
            </a:r>
            <a:r>
              <a:rPr lang="en-GB" baseline="30000" dirty="0"/>
              <a:t>th</a:t>
            </a:r>
            <a:r>
              <a:rPr lang="en-GB" dirty="0"/>
              <a:t> November 			– Clubs end</a:t>
            </a:r>
          </a:p>
          <a:p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December				– Christmas pantomime in school</a:t>
            </a:r>
          </a:p>
          <a:p>
            <a:r>
              <a:rPr lang="en-GB" dirty="0"/>
              <a:t>6</a:t>
            </a:r>
            <a:r>
              <a:rPr lang="en-GB" baseline="30000" dirty="0"/>
              <a:t>th</a:t>
            </a:r>
            <a:r>
              <a:rPr lang="en-GB" dirty="0"/>
              <a:t> December				– Christmas bazaar</a:t>
            </a:r>
          </a:p>
          <a:p>
            <a:r>
              <a:rPr lang="en-GB" dirty="0"/>
              <a:t>15</a:t>
            </a:r>
            <a:r>
              <a:rPr lang="en-GB" baseline="30000" dirty="0"/>
              <a:t>th</a:t>
            </a:r>
            <a:r>
              <a:rPr lang="en-GB" dirty="0"/>
              <a:t> December 			– Carol concert</a:t>
            </a:r>
          </a:p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December				– Christmas Lunch</a:t>
            </a:r>
          </a:p>
          <a:p>
            <a:r>
              <a:rPr lang="en-GB" dirty="0"/>
              <a:t>19</a:t>
            </a:r>
            <a:r>
              <a:rPr lang="en-GB" baseline="30000" dirty="0"/>
              <a:t>th</a:t>
            </a:r>
            <a:r>
              <a:rPr lang="en-GB" dirty="0"/>
              <a:t> December 			– End of Term</a:t>
            </a:r>
          </a:p>
        </p:txBody>
      </p:sp>
    </p:spTree>
    <p:extLst>
      <p:ext uri="{BB962C8B-B14F-4D97-AF65-F5344CB8AC3E}">
        <p14:creationId xmlns:p14="http://schemas.microsoft.com/office/powerpoint/2010/main" val="2504503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143" y="1340768"/>
            <a:ext cx="6347713" cy="1320800"/>
          </a:xfrm>
        </p:spPr>
        <p:txBody>
          <a:bodyPr/>
          <a:lstStyle/>
          <a:p>
            <a:pPr algn="ctr"/>
            <a:r>
              <a:rPr lang="en-GB" dirty="0"/>
              <a:t>Transition to Secondary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348880"/>
            <a:ext cx="7992888" cy="4997152"/>
          </a:xfrm>
        </p:spPr>
        <p:txBody>
          <a:bodyPr>
            <a:normAutofit/>
          </a:bodyPr>
          <a:lstStyle/>
          <a:p>
            <a:r>
              <a:rPr lang="en-GB" sz="2000" dirty="0"/>
              <a:t>You will be beginning to consider which secondary school your child might attend.</a:t>
            </a:r>
          </a:p>
          <a:p>
            <a:pPr lvl="0"/>
            <a:r>
              <a:rPr lang="en-GB" sz="2000" dirty="0"/>
              <a:t>Whether your child will be taking the Kent Test or not next September, this is an important academic year for all of them. </a:t>
            </a:r>
          </a:p>
          <a:p>
            <a:pPr lvl="0"/>
            <a:r>
              <a:rPr lang="en-GB" sz="2000" dirty="0"/>
              <a:t>Make sure you and your child look around a variety of secondary schools this year, both in and out of school hours.</a:t>
            </a:r>
          </a:p>
          <a:p>
            <a:pPr lvl="0"/>
            <a:r>
              <a:rPr lang="en-GB" sz="2000" dirty="0"/>
              <a:t>Be mindful how many days your child is out of school, especially in the Summer Term. </a:t>
            </a:r>
            <a:r>
              <a:rPr lang="en-GB" sz="2000" b="1" dirty="0"/>
              <a:t>If your child misses a lesson, they’ll miss key parts of the curriculum.</a:t>
            </a:r>
          </a:p>
          <a:p>
            <a:pPr lvl="0"/>
            <a:r>
              <a:rPr lang="en-GB" sz="2000" dirty="0"/>
              <a:t>There will be a separate Year 5 Parent Consultation in June to help you make an informed choice as to which school best suits your child.</a:t>
            </a:r>
          </a:p>
        </p:txBody>
      </p:sp>
    </p:spTree>
    <p:extLst>
      <p:ext uri="{BB962C8B-B14F-4D97-AF65-F5344CB8AC3E}">
        <p14:creationId xmlns:p14="http://schemas.microsoft.com/office/powerpoint/2010/main" val="13770803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DCDD0-C15B-47FE-A80D-353DC0148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7" y="1340768"/>
            <a:ext cx="6798734" cy="1303867"/>
          </a:xfrm>
        </p:spPr>
        <p:txBody>
          <a:bodyPr>
            <a:normAutofit/>
          </a:bodyPr>
          <a:lstStyle/>
          <a:p>
            <a:r>
              <a:rPr lang="en-GB" b="1" dirty="0"/>
              <a:t>Positive Routines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C3584-29AB-4773-BCBB-6347B31F3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2662982"/>
            <a:ext cx="7488832" cy="3749832"/>
          </a:xfrm>
        </p:spPr>
        <p:txBody>
          <a:bodyPr>
            <a:noAutofit/>
          </a:bodyPr>
          <a:lstStyle/>
          <a:p>
            <a:r>
              <a:rPr lang="en-GB" sz="2800" dirty="0"/>
              <a:t>Screen-free bedtime routine which includes a story.</a:t>
            </a: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Unstructured free play.</a:t>
            </a:r>
          </a:p>
          <a:p>
            <a:r>
              <a:rPr lang="en-GB" sz="2800" dirty="0"/>
              <a:t>“Cultural capital”: going to museums, libraries, dinner-time conversation about the world, etc.</a:t>
            </a:r>
          </a:p>
          <a:p>
            <a:r>
              <a:rPr lang="en-GB" sz="2800" dirty="0"/>
              <a:t>Participation in the arts (e.g. dance, drama, music).</a:t>
            </a:r>
          </a:p>
        </p:txBody>
      </p:sp>
    </p:spTree>
    <p:extLst>
      <p:ext uri="{BB962C8B-B14F-4D97-AF65-F5344CB8AC3E}">
        <p14:creationId xmlns:p14="http://schemas.microsoft.com/office/powerpoint/2010/main" val="28585447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172633" y="1700808"/>
            <a:ext cx="6798734" cy="15918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dirty="0">
                <a:solidFill>
                  <a:schemeClr val="tx1"/>
                </a:solidFill>
              </a:rPr>
              <a:t>Miscellaneous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43608" y="2348880"/>
            <a:ext cx="6798736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Music lessons</a:t>
            </a:r>
          </a:p>
          <a:p>
            <a:pPr lvl="1"/>
            <a:r>
              <a:rPr lang="en-GB" sz="2000" dirty="0"/>
              <a:t>Children should only have one lesson during curriculum time, in the afternoon.</a:t>
            </a:r>
          </a:p>
          <a:p>
            <a:pPr lvl="1"/>
            <a:r>
              <a:rPr lang="en-GB" sz="2000" dirty="0"/>
              <a:t>If your child is away or on a school trip, it is your responsibility to inform their music teacher.</a:t>
            </a:r>
            <a:endParaRPr lang="en-GB" sz="2300" dirty="0"/>
          </a:p>
          <a:p>
            <a:r>
              <a:rPr lang="en-GB" sz="2400" b="1" dirty="0"/>
              <a:t>Clubs</a:t>
            </a:r>
            <a:endParaRPr lang="en-GB" sz="3400" b="1" dirty="0"/>
          </a:p>
          <a:p>
            <a:pPr lvl="1"/>
            <a:r>
              <a:rPr lang="en-GB" sz="2000" dirty="0"/>
              <a:t>Your child should inform the person running the club if they are going to be absent or no longer wish to participate.</a:t>
            </a:r>
          </a:p>
          <a:p>
            <a:pPr lvl="1"/>
            <a:r>
              <a:rPr lang="en-GB" sz="2000" dirty="0"/>
              <a:t>We encourage every child to attend at least one club.</a:t>
            </a:r>
            <a:endParaRPr lang="en-GB" sz="2300" dirty="0"/>
          </a:p>
          <a:p>
            <a:pPr marL="457200" lvl="1" indent="0">
              <a:buNone/>
            </a:pPr>
            <a:endParaRPr lang="en-GB" sz="2000" b="1" i="1" dirty="0"/>
          </a:p>
          <a:p>
            <a:pPr>
              <a:buFont typeface="Wingdings 3" charset="2"/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9228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174339" y="2852936"/>
            <a:ext cx="6798736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Parent-Teacher Communication</a:t>
            </a:r>
          </a:p>
          <a:p>
            <a:pPr lvl="1"/>
            <a:r>
              <a:rPr lang="en-GB" sz="2000" dirty="0"/>
              <a:t>For quick questions/issues, please feel free to chat to the class teacher at the gate.</a:t>
            </a:r>
          </a:p>
          <a:p>
            <a:pPr lvl="1"/>
            <a:r>
              <a:rPr lang="en-GB" sz="2100" dirty="0"/>
              <a:t>Meetings should be arranged via the school office</a:t>
            </a:r>
            <a:r>
              <a:rPr lang="en-GB" sz="1800" b="1" i="1" dirty="0"/>
              <a:t>.</a:t>
            </a:r>
            <a:r>
              <a:rPr lang="en-GB" dirty="0"/>
              <a:t> </a:t>
            </a:r>
          </a:p>
          <a:p>
            <a:r>
              <a:rPr lang="en-GB" sz="2400" b="1" dirty="0"/>
              <a:t>School Website</a:t>
            </a:r>
          </a:p>
          <a:p>
            <a:pPr lvl="1"/>
            <a:r>
              <a:rPr lang="en-GB" sz="2100" dirty="0"/>
              <a:t>Please look regularly at the school website and read the school newsletters for all updates and information.</a:t>
            </a:r>
          </a:p>
          <a:p>
            <a:pPr marL="457200" lvl="1" indent="0">
              <a:buNone/>
            </a:pPr>
            <a:endParaRPr lang="en-GB" sz="2000" b="1" i="1" dirty="0"/>
          </a:p>
          <a:p>
            <a:pPr>
              <a:buFont typeface="Wingdings 3" charset="2"/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F9672-E596-4E16-B2B1-ABF26016961F}"/>
              </a:ext>
            </a:extLst>
          </p:cNvPr>
          <p:cNvSpPr txBox="1">
            <a:spLocks/>
          </p:cNvSpPr>
          <p:nvPr/>
        </p:nvSpPr>
        <p:spPr>
          <a:xfrm>
            <a:off x="1172633" y="1700808"/>
            <a:ext cx="6798734" cy="15918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dirty="0">
                <a:solidFill>
                  <a:schemeClr val="tx1"/>
                </a:solidFill>
              </a:rPr>
              <a:t>Miscellaneous</a:t>
            </a:r>
          </a:p>
        </p:txBody>
      </p:sp>
    </p:spTree>
    <p:extLst>
      <p:ext uri="{BB962C8B-B14F-4D97-AF65-F5344CB8AC3E}">
        <p14:creationId xmlns:p14="http://schemas.microsoft.com/office/powerpoint/2010/main" val="702638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7" y="1340768"/>
            <a:ext cx="6798734" cy="1303867"/>
          </a:xfrm>
        </p:spPr>
        <p:txBody>
          <a:bodyPr/>
          <a:lstStyle/>
          <a:p>
            <a:pPr algn="ctr"/>
            <a:r>
              <a:rPr lang="en-GB" dirty="0"/>
              <a:t>After this meeting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865" y="2780928"/>
            <a:ext cx="6798736" cy="3444997"/>
          </a:xfrm>
        </p:spPr>
        <p:txBody>
          <a:bodyPr>
            <a:normAutofit/>
          </a:bodyPr>
          <a:lstStyle/>
          <a:p>
            <a:r>
              <a:rPr lang="en-GB" sz="2000" dirty="0"/>
              <a:t>Once we have finished in the hall, there is the opportunity to visit your child’s classroom.</a:t>
            </a:r>
          </a:p>
          <a:p>
            <a:r>
              <a:rPr lang="en-GB" sz="2000" dirty="0"/>
              <a:t>If you are ready to leave even after five minutes, please don’t feel pressure to stay!</a:t>
            </a:r>
          </a:p>
          <a:p>
            <a:r>
              <a:rPr lang="en-GB" sz="2000" dirty="0"/>
              <a:t>We have individual Parent Consultations in November to discuss your child’s academic progress.</a:t>
            </a:r>
          </a:p>
        </p:txBody>
      </p:sp>
    </p:spTree>
    <p:extLst>
      <p:ext uri="{BB962C8B-B14F-4D97-AF65-F5344CB8AC3E}">
        <p14:creationId xmlns:p14="http://schemas.microsoft.com/office/powerpoint/2010/main" val="10569831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1408</TotalTime>
  <Words>1426</Words>
  <Application>Microsoft Office PowerPoint</Application>
  <PresentationFormat>On-screen Show (4:3)</PresentationFormat>
  <Paragraphs>194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Garamond</vt:lpstr>
      <vt:lpstr>Wingdings 3</vt:lpstr>
      <vt:lpstr>Organic</vt:lpstr>
      <vt:lpstr>Welcome to Year 5 </vt:lpstr>
      <vt:lpstr>PowerPoint Presentation</vt:lpstr>
      <vt:lpstr>Whole School Focus ‘Inspire Every Pupil’</vt:lpstr>
      <vt:lpstr>PowerPoint Presentation</vt:lpstr>
      <vt:lpstr>PowerPoint Presentation</vt:lpstr>
      <vt:lpstr>Homework</vt:lpstr>
      <vt:lpstr>MA Homework</vt:lpstr>
      <vt:lpstr>How can I help my child with maths?</vt:lpstr>
      <vt:lpstr>Homework</vt:lpstr>
      <vt:lpstr>Spelling homework</vt:lpstr>
      <vt:lpstr>Y5/6 Statutory Spellings</vt:lpstr>
      <vt:lpstr>PowerPoint Presentation</vt:lpstr>
      <vt:lpstr>PowerPoint Presentation</vt:lpstr>
      <vt:lpstr>PowerPoint Presentation</vt:lpstr>
      <vt:lpstr>The Importance of Reading for Pleasure</vt:lpstr>
      <vt:lpstr>PowerPoint Presentation</vt:lpstr>
      <vt:lpstr>PowerPoint Presentation</vt:lpstr>
      <vt:lpstr>PE and Games</vt:lpstr>
      <vt:lpstr>PE Kit</vt:lpstr>
      <vt:lpstr>Educational Visits/Activities</vt:lpstr>
      <vt:lpstr>Dates for the Diary</vt:lpstr>
      <vt:lpstr>Transition to Secondary</vt:lpstr>
      <vt:lpstr>Positive Routines</vt:lpstr>
      <vt:lpstr>PowerPoint Presentation</vt:lpstr>
      <vt:lpstr>PowerPoint Presentation</vt:lpstr>
      <vt:lpstr>After this meeting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consultation evening</dc:title>
  <dc:creator>Kate Barratt</dc:creator>
  <cp:lastModifiedBy>A Laptop</cp:lastModifiedBy>
  <cp:revision>68</cp:revision>
  <cp:lastPrinted>2025-09-11T11:18:04Z</cp:lastPrinted>
  <dcterms:created xsi:type="dcterms:W3CDTF">2013-09-18T14:39:14Z</dcterms:created>
  <dcterms:modified xsi:type="dcterms:W3CDTF">2025-09-17T16:21:23Z</dcterms:modified>
</cp:coreProperties>
</file>