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15" r:id="rId1"/>
    <p:sldMasterId id="2147484633" r:id="rId2"/>
  </p:sldMasterIdLst>
  <p:notesMasterIdLst>
    <p:notesMasterId r:id="rId24"/>
  </p:notesMasterIdLst>
  <p:handoutMasterIdLst>
    <p:handoutMasterId r:id="rId25"/>
  </p:handoutMasterIdLst>
  <p:sldIdLst>
    <p:sldId id="256" r:id="rId3"/>
    <p:sldId id="265" r:id="rId4"/>
    <p:sldId id="258" r:id="rId5"/>
    <p:sldId id="306" r:id="rId6"/>
    <p:sldId id="307" r:id="rId7"/>
    <p:sldId id="281" r:id="rId8"/>
    <p:sldId id="274" r:id="rId9"/>
    <p:sldId id="278" r:id="rId10"/>
    <p:sldId id="280" r:id="rId11"/>
    <p:sldId id="282" r:id="rId12"/>
    <p:sldId id="308" r:id="rId13"/>
    <p:sldId id="305" r:id="rId14"/>
    <p:sldId id="270" r:id="rId15"/>
    <p:sldId id="263" r:id="rId16"/>
    <p:sldId id="279" r:id="rId17"/>
    <p:sldId id="313" r:id="rId18"/>
    <p:sldId id="262" r:id="rId19"/>
    <p:sldId id="261" r:id="rId20"/>
    <p:sldId id="288" r:id="rId21"/>
    <p:sldId id="301" r:id="rId22"/>
    <p:sldId id="302" r:id="rId2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01" autoAdjust="0"/>
    <p:restoredTop sz="94660"/>
  </p:normalViewPr>
  <p:slideViewPr>
    <p:cSldViewPr>
      <p:cViewPr varScale="1">
        <p:scale>
          <a:sx n="62" d="100"/>
          <a:sy n="62" d="100"/>
        </p:scale>
        <p:origin x="1372" y="52"/>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A2F7FA0-CA88-400B-AA31-E0ECF739357F}" type="datetimeFigureOut">
              <a:rPr lang="en-GB" smtClean="0"/>
              <a:t>23/09/2026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ED0DCC1-5C0C-4CC3-9617-FB695EECEF8A}" type="slidenum">
              <a:rPr lang="en-GB" smtClean="0"/>
              <a:t>‹#›</a:t>
            </a:fld>
            <a:endParaRPr lang="en-GB"/>
          </a:p>
        </p:txBody>
      </p:sp>
    </p:spTree>
    <p:extLst>
      <p:ext uri="{BB962C8B-B14F-4D97-AF65-F5344CB8AC3E}">
        <p14:creationId xmlns:p14="http://schemas.microsoft.com/office/powerpoint/2010/main" val="41873673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29DAC62-FF21-422F-904E-E06467621D28}" type="datetimeFigureOut">
              <a:rPr lang="en-GB" smtClean="0"/>
              <a:t>23/09/2026</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23C80FE-C07E-4CE1-80BF-878D49B947D0}" type="slidenum">
              <a:rPr lang="en-GB" smtClean="0"/>
              <a:t>‹#›</a:t>
            </a:fld>
            <a:endParaRPr lang="en-GB"/>
          </a:p>
        </p:txBody>
      </p:sp>
    </p:spTree>
    <p:extLst>
      <p:ext uri="{BB962C8B-B14F-4D97-AF65-F5344CB8AC3E}">
        <p14:creationId xmlns:p14="http://schemas.microsoft.com/office/powerpoint/2010/main" val="15215820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623C80FE-C07E-4CE1-80BF-878D49B947D0}" type="slidenum">
              <a:rPr lang="en-GB" smtClean="0"/>
              <a:t>1</a:t>
            </a:fld>
            <a:endParaRPr lang="en-GB"/>
          </a:p>
        </p:txBody>
      </p:sp>
    </p:spTree>
    <p:extLst>
      <p:ext uri="{BB962C8B-B14F-4D97-AF65-F5344CB8AC3E}">
        <p14:creationId xmlns:p14="http://schemas.microsoft.com/office/powerpoint/2010/main" val="27222123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623C80FE-C07E-4CE1-80BF-878D49B947D0}" type="slidenum">
              <a:rPr lang="en-GB" smtClean="0"/>
              <a:t>2</a:t>
            </a:fld>
            <a:endParaRPr lang="en-GB"/>
          </a:p>
        </p:txBody>
      </p:sp>
    </p:spTree>
    <p:extLst>
      <p:ext uri="{BB962C8B-B14F-4D97-AF65-F5344CB8AC3E}">
        <p14:creationId xmlns:p14="http://schemas.microsoft.com/office/powerpoint/2010/main" val="20098344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Georgette</a:t>
            </a:r>
          </a:p>
        </p:txBody>
      </p:sp>
      <p:sp>
        <p:nvSpPr>
          <p:cNvPr id="4" name="Slide Number Placeholder 3"/>
          <p:cNvSpPr>
            <a:spLocks noGrp="1"/>
          </p:cNvSpPr>
          <p:nvPr>
            <p:ph type="sldNum" sz="quarter" idx="10"/>
          </p:nvPr>
        </p:nvSpPr>
        <p:spPr/>
        <p:txBody>
          <a:bodyPr/>
          <a:lstStyle/>
          <a:p>
            <a:fld id="{623C80FE-C07E-4CE1-80BF-878D49B947D0}" type="slidenum">
              <a:rPr lang="en-GB" smtClean="0"/>
              <a:t>3</a:t>
            </a:fld>
            <a:endParaRPr lang="en-GB"/>
          </a:p>
        </p:txBody>
      </p:sp>
    </p:spTree>
    <p:extLst>
      <p:ext uri="{BB962C8B-B14F-4D97-AF65-F5344CB8AC3E}">
        <p14:creationId xmlns:p14="http://schemas.microsoft.com/office/powerpoint/2010/main" val="2413368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Georgette</a:t>
            </a:r>
          </a:p>
        </p:txBody>
      </p:sp>
      <p:sp>
        <p:nvSpPr>
          <p:cNvPr id="4" name="Slide Number Placeholder 3"/>
          <p:cNvSpPr>
            <a:spLocks noGrp="1"/>
          </p:cNvSpPr>
          <p:nvPr>
            <p:ph type="sldNum" sz="quarter" idx="10"/>
          </p:nvPr>
        </p:nvSpPr>
        <p:spPr/>
        <p:txBody>
          <a:bodyPr/>
          <a:lstStyle/>
          <a:p>
            <a:fld id="{623C80FE-C07E-4CE1-80BF-878D49B947D0}" type="slidenum">
              <a:rPr lang="en-GB" smtClean="0"/>
              <a:t>4</a:t>
            </a:fld>
            <a:endParaRPr lang="en-GB"/>
          </a:p>
        </p:txBody>
      </p:sp>
    </p:spTree>
    <p:extLst>
      <p:ext uri="{BB962C8B-B14F-4D97-AF65-F5344CB8AC3E}">
        <p14:creationId xmlns:p14="http://schemas.microsoft.com/office/powerpoint/2010/main" val="56286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fld id="{623C80FE-C07E-4CE1-80BF-878D49B947D0}" type="slidenum">
              <a:rPr lang="en-GB" smtClean="0"/>
              <a:t>5</a:t>
            </a:fld>
            <a:endParaRPr lang="en-GB"/>
          </a:p>
        </p:txBody>
      </p:sp>
    </p:spTree>
    <p:extLst>
      <p:ext uri="{BB962C8B-B14F-4D97-AF65-F5344CB8AC3E}">
        <p14:creationId xmlns:p14="http://schemas.microsoft.com/office/powerpoint/2010/main" val="1215784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 H-R</a:t>
            </a:r>
          </a:p>
        </p:txBody>
      </p:sp>
      <p:sp>
        <p:nvSpPr>
          <p:cNvPr id="4" name="Slide Number Placeholder 3"/>
          <p:cNvSpPr>
            <a:spLocks noGrp="1"/>
          </p:cNvSpPr>
          <p:nvPr>
            <p:ph type="sldNum" sz="quarter" idx="10"/>
          </p:nvPr>
        </p:nvSpPr>
        <p:spPr/>
        <p:txBody>
          <a:bodyPr/>
          <a:lstStyle/>
          <a:p>
            <a:fld id="{623C80FE-C07E-4CE1-80BF-878D49B947D0}" type="slidenum">
              <a:rPr lang="en-GB" smtClean="0"/>
              <a:t>6</a:t>
            </a:fld>
            <a:endParaRPr lang="en-GB"/>
          </a:p>
        </p:txBody>
      </p:sp>
    </p:spTree>
    <p:extLst>
      <p:ext uri="{BB962C8B-B14F-4D97-AF65-F5344CB8AC3E}">
        <p14:creationId xmlns:p14="http://schemas.microsoft.com/office/powerpoint/2010/main" val="765710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Sam H-R</a:t>
            </a:r>
          </a:p>
        </p:txBody>
      </p:sp>
      <p:sp>
        <p:nvSpPr>
          <p:cNvPr id="4" name="Slide Number Placeholder 3"/>
          <p:cNvSpPr>
            <a:spLocks noGrp="1"/>
          </p:cNvSpPr>
          <p:nvPr>
            <p:ph type="sldNum" sz="quarter" idx="5"/>
          </p:nvPr>
        </p:nvSpPr>
        <p:spPr/>
        <p:txBody>
          <a:bodyPr/>
          <a:lstStyle/>
          <a:p>
            <a:fld id="{623C80FE-C07E-4CE1-80BF-878D49B947D0}" type="slidenum">
              <a:rPr lang="en-GB" smtClean="0"/>
              <a:t>7</a:t>
            </a:fld>
            <a:endParaRPr lang="en-GB"/>
          </a:p>
        </p:txBody>
      </p:sp>
    </p:spTree>
    <p:extLst>
      <p:ext uri="{BB962C8B-B14F-4D97-AF65-F5344CB8AC3E}">
        <p14:creationId xmlns:p14="http://schemas.microsoft.com/office/powerpoint/2010/main" val="3976752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Georgette</a:t>
            </a:r>
          </a:p>
        </p:txBody>
      </p:sp>
      <p:sp>
        <p:nvSpPr>
          <p:cNvPr id="4" name="Slide Number Placeholder 3"/>
          <p:cNvSpPr>
            <a:spLocks noGrp="1"/>
          </p:cNvSpPr>
          <p:nvPr>
            <p:ph type="sldNum" sz="quarter" idx="10"/>
          </p:nvPr>
        </p:nvSpPr>
        <p:spPr/>
        <p:txBody>
          <a:bodyPr/>
          <a:lstStyle/>
          <a:p>
            <a:fld id="{623C80FE-C07E-4CE1-80BF-878D49B947D0}" type="slidenum">
              <a:rPr lang="en-GB" smtClean="0"/>
              <a:t>8</a:t>
            </a:fld>
            <a:endParaRPr lang="en-GB"/>
          </a:p>
        </p:txBody>
      </p:sp>
    </p:spTree>
    <p:extLst>
      <p:ext uri="{BB962C8B-B14F-4D97-AF65-F5344CB8AC3E}">
        <p14:creationId xmlns:p14="http://schemas.microsoft.com/office/powerpoint/2010/main" val="11972225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Georgette</a:t>
            </a:r>
          </a:p>
        </p:txBody>
      </p:sp>
      <p:sp>
        <p:nvSpPr>
          <p:cNvPr id="4" name="Slide Number Placeholder 3"/>
          <p:cNvSpPr>
            <a:spLocks noGrp="1"/>
          </p:cNvSpPr>
          <p:nvPr>
            <p:ph type="sldNum" sz="quarter" idx="10"/>
          </p:nvPr>
        </p:nvSpPr>
        <p:spPr/>
        <p:txBody>
          <a:bodyPr/>
          <a:lstStyle/>
          <a:p>
            <a:fld id="{623C80FE-C07E-4CE1-80BF-878D49B947D0}" type="slidenum">
              <a:rPr lang="en-GB" smtClean="0"/>
              <a:t>9</a:t>
            </a:fld>
            <a:endParaRPr lang="en-GB"/>
          </a:p>
        </p:txBody>
      </p:sp>
    </p:spTree>
    <p:extLst>
      <p:ext uri="{BB962C8B-B14F-4D97-AF65-F5344CB8AC3E}">
        <p14:creationId xmlns:p14="http://schemas.microsoft.com/office/powerpoint/2010/main" val="26945259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10"/>
          </p:nvPr>
        </p:nvSpPr>
        <p:spPr/>
        <p:txBody>
          <a:bodyPr/>
          <a:lstStyle/>
          <a:p>
            <a:fld id="{623C80FE-C07E-4CE1-80BF-878D49B947D0}" type="slidenum">
              <a:rPr lang="en-GB" smtClean="0"/>
              <a:t>10</a:t>
            </a:fld>
            <a:endParaRPr lang="en-GB"/>
          </a:p>
        </p:txBody>
      </p:sp>
    </p:spTree>
    <p:extLst>
      <p:ext uri="{BB962C8B-B14F-4D97-AF65-F5344CB8AC3E}">
        <p14:creationId xmlns:p14="http://schemas.microsoft.com/office/powerpoint/2010/main" val="19866951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Lisa</a:t>
            </a:r>
          </a:p>
        </p:txBody>
      </p:sp>
      <p:sp>
        <p:nvSpPr>
          <p:cNvPr id="4" name="Slide Number Placeholder 3"/>
          <p:cNvSpPr>
            <a:spLocks noGrp="1"/>
          </p:cNvSpPr>
          <p:nvPr>
            <p:ph type="sldNum" sz="quarter" idx="5"/>
          </p:nvPr>
        </p:nvSpPr>
        <p:spPr/>
        <p:txBody>
          <a:bodyPr/>
          <a:lstStyle/>
          <a:p>
            <a:fld id="{623C80FE-C07E-4CE1-80BF-878D49B947D0}" type="slidenum">
              <a:rPr lang="en-GB" smtClean="0"/>
              <a:t>11</a:t>
            </a:fld>
            <a:endParaRPr lang="en-GB"/>
          </a:p>
        </p:txBody>
      </p:sp>
    </p:spTree>
    <p:extLst>
      <p:ext uri="{BB962C8B-B14F-4D97-AF65-F5344CB8AC3E}">
        <p14:creationId xmlns:p14="http://schemas.microsoft.com/office/powerpoint/2010/main" val="2681834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5"/>
          </p:nvPr>
        </p:nvSpPr>
        <p:spPr/>
        <p:txBody>
          <a:bodyPr/>
          <a:lstStyle/>
          <a:p>
            <a:fld id="{623C80FE-C07E-4CE1-80BF-878D49B947D0}" type="slidenum">
              <a:rPr lang="en-GB" smtClean="0"/>
              <a:t>12</a:t>
            </a:fld>
            <a:endParaRPr lang="en-GB"/>
          </a:p>
        </p:txBody>
      </p:sp>
    </p:spTree>
    <p:extLst>
      <p:ext uri="{BB962C8B-B14F-4D97-AF65-F5344CB8AC3E}">
        <p14:creationId xmlns:p14="http://schemas.microsoft.com/office/powerpoint/2010/main" val="2050984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623C80FE-C07E-4CE1-80BF-878D49B947D0}" type="slidenum">
              <a:rPr lang="en-GB" smtClean="0"/>
              <a:t>13</a:t>
            </a:fld>
            <a:endParaRPr lang="en-GB"/>
          </a:p>
        </p:txBody>
      </p:sp>
    </p:spTree>
    <p:extLst>
      <p:ext uri="{BB962C8B-B14F-4D97-AF65-F5344CB8AC3E}">
        <p14:creationId xmlns:p14="http://schemas.microsoft.com/office/powerpoint/2010/main" val="2152571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Georgette</a:t>
            </a:r>
          </a:p>
        </p:txBody>
      </p:sp>
      <p:sp>
        <p:nvSpPr>
          <p:cNvPr id="4" name="Slide Number Placeholder 3"/>
          <p:cNvSpPr>
            <a:spLocks noGrp="1"/>
          </p:cNvSpPr>
          <p:nvPr>
            <p:ph type="sldNum" sz="quarter" idx="10"/>
          </p:nvPr>
        </p:nvSpPr>
        <p:spPr/>
        <p:txBody>
          <a:bodyPr/>
          <a:lstStyle/>
          <a:p>
            <a:fld id="{623C80FE-C07E-4CE1-80BF-878D49B947D0}" type="slidenum">
              <a:rPr lang="en-GB" smtClean="0"/>
              <a:t>14</a:t>
            </a:fld>
            <a:endParaRPr lang="en-GB"/>
          </a:p>
        </p:txBody>
      </p:sp>
    </p:spTree>
    <p:extLst>
      <p:ext uri="{BB962C8B-B14F-4D97-AF65-F5344CB8AC3E}">
        <p14:creationId xmlns:p14="http://schemas.microsoft.com/office/powerpoint/2010/main" val="6771298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 H-R</a:t>
            </a:r>
          </a:p>
        </p:txBody>
      </p:sp>
      <p:sp>
        <p:nvSpPr>
          <p:cNvPr id="4" name="Slide Number Placeholder 3"/>
          <p:cNvSpPr>
            <a:spLocks noGrp="1"/>
          </p:cNvSpPr>
          <p:nvPr>
            <p:ph type="sldNum" sz="quarter" idx="10"/>
          </p:nvPr>
        </p:nvSpPr>
        <p:spPr/>
        <p:txBody>
          <a:bodyPr/>
          <a:lstStyle/>
          <a:p>
            <a:fld id="{623C80FE-C07E-4CE1-80BF-878D49B947D0}" type="slidenum">
              <a:rPr lang="en-GB" smtClean="0"/>
              <a:t>15</a:t>
            </a:fld>
            <a:endParaRPr lang="en-GB"/>
          </a:p>
        </p:txBody>
      </p:sp>
    </p:spTree>
    <p:extLst>
      <p:ext uri="{BB962C8B-B14F-4D97-AF65-F5344CB8AC3E}">
        <p14:creationId xmlns:p14="http://schemas.microsoft.com/office/powerpoint/2010/main" val="7174011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 H-R</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2A73EE-4CB2-4ED4-9315-8D435FDE2DE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95995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623C80FE-C07E-4CE1-80BF-878D49B947D0}" type="slidenum">
              <a:rPr lang="en-GB" smtClean="0"/>
              <a:t>17</a:t>
            </a:fld>
            <a:endParaRPr lang="en-GB"/>
          </a:p>
        </p:txBody>
      </p:sp>
    </p:spTree>
    <p:extLst>
      <p:ext uri="{BB962C8B-B14F-4D97-AF65-F5344CB8AC3E}">
        <p14:creationId xmlns:p14="http://schemas.microsoft.com/office/powerpoint/2010/main" val="11214885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623C80FE-C07E-4CE1-80BF-878D49B947D0}" type="slidenum">
              <a:rPr lang="en-GB" smtClean="0"/>
              <a:t>18</a:t>
            </a:fld>
            <a:endParaRPr lang="en-GB"/>
          </a:p>
        </p:txBody>
      </p:sp>
    </p:spTree>
    <p:extLst>
      <p:ext uri="{BB962C8B-B14F-4D97-AF65-F5344CB8AC3E}">
        <p14:creationId xmlns:p14="http://schemas.microsoft.com/office/powerpoint/2010/main" val="1664197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Georgette</a:t>
            </a:r>
          </a:p>
        </p:txBody>
      </p:sp>
      <p:sp>
        <p:nvSpPr>
          <p:cNvPr id="4" name="Slide Number Placeholder 3"/>
          <p:cNvSpPr>
            <a:spLocks noGrp="1"/>
          </p:cNvSpPr>
          <p:nvPr>
            <p:ph type="sldNum" sz="quarter" idx="5"/>
          </p:nvPr>
        </p:nvSpPr>
        <p:spPr/>
        <p:txBody>
          <a:bodyPr/>
          <a:lstStyle/>
          <a:p>
            <a:fld id="{623C80FE-C07E-4CE1-80BF-878D49B947D0}" type="slidenum">
              <a:rPr lang="en-GB" smtClean="0"/>
              <a:t>19</a:t>
            </a:fld>
            <a:endParaRPr lang="en-GB"/>
          </a:p>
        </p:txBody>
      </p:sp>
    </p:spTree>
    <p:extLst>
      <p:ext uri="{BB962C8B-B14F-4D97-AF65-F5344CB8AC3E}">
        <p14:creationId xmlns:p14="http://schemas.microsoft.com/office/powerpoint/2010/main" val="37338270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623C80FE-C07E-4CE1-80BF-878D49B947D0}" type="slidenum">
              <a:rPr lang="en-GB" smtClean="0"/>
              <a:t>20</a:t>
            </a:fld>
            <a:endParaRPr lang="en-GB"/>
          </a:p>
        </p:txBody>
      </p:sp>
    </p:spTree>
    <p:extLst>
      <p:ext uri="{BB962C8B-B14F-4D97-AF65-F5344CB8AC3E}">
        <p14:creationId xmlns:p14="http://schemas.microsoft.com/office/powerpoint/2010/main" val="17975249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10"/>
          </p:nvPr>
        </p:nvSpPr>
        <p:spPr/>
        <p:txBody>
          <a:bodyPr/>
          <a:lstStyle/>
          <a:p>
            <a:fld id="{623C80FE-C07E-4CE1-80BF-878D49B947D0}" type="slidenum">
              <a:rPr lang="en-GB" smtClean="0"/>
              <a:t>21</a:t>
            </a:fld>
            <a:endParaRPr lang="en-GB"/>
          </a:p>
        </p:txBody>
      </p:sp>
    </p:spTree>
    <p:extLst>
      <p:ext uri="{BB962C8B-B14F-4D97-AF65-F5344CB8AC3E}">
        <p14:creationId xmlns:p14="http://schemas.microsoft.com/office/powerpoint/2010/main" val="3470985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D3AD9947-94EE-4D7C-95F4-6B77206E2149}" type="slidenum">
              <a:rPr lang="en-GB" smtClean="0"/>
              <a:pPr/>
              <a:t>‹#›</a:t>
            </a:fld>
            <a:endParaRPr lang="en-GB"/>
          </a:p>
        </p:txBody>
      </p:sp>
      <p:cxnSp>
        <p:nvCxnSpPr>
          <p:cNvPr id="15" name="Straight Connector 14"/>
          <p:cNvCxnSpPr/>
          <p:nvPr/>
        </p:nvCxnSpPr>
        <p:spPr>
          <a:xfrm>
            <a:off x="2019825" y="3471329"/>
            <a:ext cx="511308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667040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1082196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31" name="Straight Connector 30"/>
          <p:cNvCxnSpPr/>
          <p:nvPr/>
        </p:nvCxnSpPr>
        <p:spPr>
          <a:xfrm>
            <a:off x="1278466" y="3599392"/>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419657"/>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22392944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AD9947-94EE-4D7C-95F4-6B77206E2149}" type="slidenum">
              <a:rPr lang="en-GB" smtClean="0"/>
              <a:pPr/>
              <a:t>‹#›</a:t>
            </a:fld>
            <a:endParaRPr lang="en-GB"/>
          </a:p>
        </p:txBody>
      </p:sp>
      <p:cxnSp>
        <p:nvCxnSpPr>
          <p:cNvPr id="41" name="Straight Connector 40"/>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9777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AD9947-94EE-4D7C-95F4-6B77206E2149}" type="slidenum">
              <a:rPr lang="en-GB" smtClean="0"/>
              <a:pPr/>
              <a:t>‹#›</a:t>
            </a:fld>
            <a:endParaRPr lang="en-GB"/>
          </a:p>
        </p:txBody>
      </p:sp>
      <p:cxnSp>
        <p:nvCxnSpPr>
          <p:cNvPr id="14" name="Straight Connector 13"/>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4133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1994984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D9947-94EE-4D7C-95F4-6B77206E2149}" type="slidenum">
              <a:rPr lang="en-GB" smtClean="0"/>
              <a:pPr/>
              <a:t>‹#›</a:t>
            </a:fld>
            <a:endParaRPr lang="en-GB"/>
          </a:p>
        </p:txBody>
      </p:sp>
      <p:cxnSp>
        <p:nvCxnSpPr>
          <p:cNvPr id="16" name="Straight Connector 15"/>
          <p:cNvCxnSpPr/>
          <p:nvPr/>
        </p:nvCxnSpPr>
        <p:spPr>
          <a:xfrm>
            <a:off x="1278466" y="2912533"/>
            <a:ext cx="233359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0040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218221"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977445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563161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15" name="Straight Connector 14"/>
          <p:cNvCxnSpPr/>
          <p:nvPr/>
        </p:nvCxnSpPr>
        <p:spPr>
          <a:xfrm>
            <a:off x="1278465" y="4140199"/>
            <a:ext cx="66064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92634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8805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19477847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86782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15" name="Straight Connector 14"/>
          <p:cNvCxnSpPr/>
          <p:nvPr/>
        </p:nvCxnSpPr>
        <p:spPr>
          <a:xfrm>
            <a:off x="1278469" y="3429000"/>
            <a:ext cx="6606421"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8272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14" name="Straight Connector 13"/>
          <p:cNvCxnSpPr/>
          <p:nvPr/>
        </p:nvCxnSpPr>
        <p:spPr>
          <a:xfrm>
            <a:off x="1278466" y="2354670"/>
            <a:ext cx="660642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270719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14" name="Straight Connector 13"/>
          <p:cNvCxnSpPr/>
          <p:nvPr/>
        </p:nvCxnSpPr>
        <p:spPr>
          <a:xfrm>
            <a:off x="6245512" y="906873"/>
            <a:ext cx="0" cy="4968993"/>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77504330"/>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D3AD9947-94EE-4D7C-95F4-6B77206E2149}" type="slidenum">
              <a:rPr lang="en-GB" smtClean="0"/>
              <a:pPr/>
              <a:t>‹#›</a:t>
            </a:fld>
            <a:endParaRPr lang="en-GB"/>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61420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39346232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597141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19384050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3AD9947-94EE-4D7C-95F4-6B77206E2149}" type="slidenum">
              <a:rPr lang="en-GB" smtClean="0"/>
              <a:pPr/>
              <a:t>‹#›</a:t>
            </a:fld>
            <a:endParaRPr lang="en-GB"/>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73598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3AD9947-94EE-4D7C-95F4-6B77206E2149}" type="slidenum">
              <a:rPr lang="en-GB" smtClean="0"/>
              <a:pPr/>
              <a:t>‹#›</a:t>
            </a:fld>
            <a:endParaRPr lang="en-GB"/>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482454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31756586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D9947-94EE-4D7C-95F4-6B77206E2149}" type="slidenum">
              <a:rPr lang="en-GB" smtClean="0"/>
              <a:pPr/>
              <a:t>‹#›</a:t>
            </a:fld>
            <a:endParaRPr lang="en-GB"/>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50884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26428073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41068139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108964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2492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spTree>
    <p:extLst>
      <p:ext uri="{BB962C8B-B14F-4D97-AF65-F5344CB8AC3E}">
        <p14:creationId xmlns:p14="http://schemas.microsoft.com/office/powerpoint/2010/main" val="4046559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71521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76703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84125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A9702-7E0C-47F1-8BDB-4B2ABEE6B3E5}" type="datetimeFigureOut">
              <a:rPr lang="en-GB" smtClean="0"/>
              <a:pPr/>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3AD9947-94EE-4D7C-95F4-6B77206E2149}" type="slidenum">
              <a:rPr lang="en-GB" smtClean="0"/>
              <a:pPr/>
              <a:t>‹#›</a:t>
            </a:fld>
            <a:endParaRPr lang="en-GB"/>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0284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6.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39A9702-7E0C-47F1-8BDB-4B2ABEE6B3E5}" type="datetimeFigureOut">
              <a:rPr lang="en-GB" smtClean="0"/>
              <a:pPr/>
              <a:t>23/09/2026</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3AD9947-94EE-4D7C-95F4-6B77206E2149}" type="slidenum">
              <a:rPr lang="en-GB" smtClean="0"/>
              <a:pPr/>
              <a:t>‹#›</a:t>
            </a:fld>
            <a:endParaRPr lang="en-GB"/>
          </a:p>
        </p:txBody>
      </p:sp>
    </p:spTree>
    <p:extLst>
      <p:ext uri="{BB962C8B-B14F-4D97-AF65-F5344CB8AC3E}">
        <p14:creationId xmlns:p14="http://schemas.microsoft.com/office/powerpoint/2010/main" val="2996481781"/>
      </p:ext>
    </p:extLst>
  </p:cSld>
  <p:clrMap bg1="lt1" tx1="dk1" bg2="lt2" tx2="dk2" accent1="accent1" accent2="accent2" accent3="accent3" accent4="accent4" accent5="accent5" accent6="accent6" hlink="hlink" folHlink="folHlink"/>
  <p:sldLayoutIdLst>
    <p:sldLayoutId id="2147484616" r:id="rId1"/>
    <p:sldLayoutId id="2147484617" r:id="rId2"/>
    <p:sldLayoutId id="2147484618" r:id="rId3"/>
    <p:sldLayoutId id="2147484619" r:id="rId4"/>
    <p:sldLayoutId id="2147484620" r:id="rId5"/>
    <p:sldLayoutId id="2147484621" r:id="rId6"/>
    <p:sldLayoutId id="2147484622" r:id="rId7"/>
    <p:sldLayoutId id="2147484623" r:id="rId8"/>
    <p:sldLayoutId id="2147484624" r:id="rId9"/>
    <p:sldLayoutId id="2147484625" r:id="rId10"/>
    <p:sldLayoutId id="2147484626" r:id="rId11"/>
    <p:sldLayoutId id="2147484627" r:id="rId12"/>
    <p:sldLayoutId id="2147484628" r:id="rId13"/>
    <p:sldLayoutId id="2147484629" r:id="rId14"/>
    <p:sldLayoutId id="2147484630" r:id="rId15"/>
    <p:sldLayoutId id="2147484631" r:id="rId16"/>
    <p:sldLayoutId id="2147484632"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39A9702-7E0C-47F1-8BDB-4B2ABEE6B3E5}" type="datetimeFigureOut">
              <a:rPr lang="en-GB" smtClean="0"/>
              <a:pPr/>
              <a:t>23/09/2026</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3AD9947-94EE-4D7C-95F4-6B77206E2149}" type="slidenum">
              <a:rPr lang="en-GB" smtClean="0"/>
              <a:pPr/>
              <a:t>‹#›</a:t>
            </a:fld>
            <a:endParaRPr lang="en-GB"/>
          </a:p>
        </p:txBody>
      </p:sp>
    </p:spTree>
    <p:extLst>
      <p:ext uri="{BB962C8B-B14F-4D97-AF65-F5344CB8AC3E}">
        <p14:creationId xmlns:p14="http://schemas.microsoft.com/office/powerpoint/2010/main" val="632816782"/>
      </p:ext>
    </p:extLst>
  </p:cSld>
  <p:clrMap bg1="lt1" tx1="dk1" bg2="lt2" tx2="dk2" accent1="accent1" accent2="accent2" accent3="accent3" accent4="accent4" accent5="accent5" accent6="accent6" hlink="hlink" folHlink="folHlink"/>
  <p:sldLayoutIdLst>
    <p:sldLayoutId id="2147484634" r:id="rId1"/>
    <p:sldLayoutId id="2147484635" r:id="rId2"/>
    <p:sldLayoutId id="2147484636" r:id="rId3"/>
    <p:sldLayoutId id="2147484637" r:id="rId4"/>
    <p:sldLayoutId id="2147484638" r:id="rId5"/>
    <p:sldLayoutId id="2147484639" r:id="rId6"/>
    <p:sldLayoutId id="2147484640" r:id="rId7"/>
    <p:sldLayoutId id="2147484641" r:id="rId8"/>
    <p:sldLayoutId id="2147484642" r:id="rId9"/>
    <p:sldLayoutId id="2147484643" r:id="rId10"/>
    <p:sldLayoutId id="2147484644" r:id="rId11"/>
    <p:sldLayoutId id="2147484645" r:id="rId12"/>
    <p:sldLayoutId id="2147484646" r:id="rId13"/>
    <p:sldLayoutId id="2147484647" r:id="rId14"/>
    <p:sldLayoutId id="2147484648" r:id="rId15"/>
    <p:sldLayoutId id="2147484649" r:id="rId16"/>
    <p:sldLayoutId id="2147484650"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booksfortopics.com/branching-out" TargetMode="External"/><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3.tmp"/><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tmp"/><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amherst.kent.sch.uk/"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7.tmp"/></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40454" y="1988840"/>
            <a:ext cx="5308866" cy="745391"/>
          </a:xfrm>
        </p:spPr>
        <p:txBody>
          <a:bodyPr>
            <a:normAutofit fontScale="90000"/>
          </a:bodyPr>
          <a:lstStyle/>
          <a:p>
            <a:r>
              <a:rPr lang="en-GB" b="1" u="sng" dirty="0"/>
              <a:t>Welcome to Year 4</a:t>
            </a:r>
            <a:endParaRPr lang="en-GB" dirty="0"/>
          </a:p>
        </p:txBody>
      </p:sp>
      <p:sp>
        <p:nvSpPr>
          <p:cNvPr id="3" name="Subtitle 2"/>
          <p:cNvSpPr>
            <a:spLocks noGrp="1"/>
          </p:cNvSpPr>
          <p:nvPr>
            <p:ph type="subTitle" idx="1"/>
          </p:nvPr>
        </p:nvSpPr>
        <p:spPr>
          <a:xfrm>
            <a:off x="1834140" y="3429000"/>
            <a:ext cx="5605486" cy="2200758"/>
          </a:xfrm>
        </p:spPr>
        <p:txBody>
          <a:bodyPr>
            <a:noAutofit/>
          </a:bodyPr>
          <a:lstStyle/>
          <a:p>
            <a:r>
              <a:rPr lang="en-GB" sz="2300" dirty="0"/>
              <a:t>Mr Hafford-Robson (H-R) – Maple</a:t>
            </a:r>
          </a:p>
          <a:p>
            <a:r>
              <a:rPr lang="en-GB" sz="2300" dirty="0"/>
              <a:t>Mrs Lester &amp; Mrs Stafford – Cedar</a:t>
            </a:r>
          </a:p>
          <a:p>
            <a:r>
              <a:rPr lang="en-GB" sz="2300" dirty="0"/>
              <a:t>Miss </a:t>
            </a:r>
            <a:r>
              <a:rPr lang="en-GB" sz="2300" dirty="0" err="1"/>
              <a:t>Holthausen</a:t>
            </a:r>
            <a:r>
              <a:rPr lang="en-GB" sz="2300" dirty="0"/>
              <a:t> – Birch</a:t>
            </a:r>
          </a:p>
        </p:txBody>
      </p:sp>
      <p:pic>
        <p:nvPicPr>
          <p:cNvPr id="4" name="Picture 2" descr="https://www.history.org.uk/library/0912/0000/0110/henry_viii_squa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234360">
            <a:off x="487731" y="196360"/>
            <a:ext cx="1688340" cy="182678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Image result for bayeux tapestr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373448">
            <a:off x="6508503" y="378693"/>
            <a:ext cx="2194950" cy="146212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 result for himalayan mountai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6370" y="5425605"/>
            <a:ext cx="2124137" cy="1387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089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dirty="0"/>
              <a:t>Booked Educational Visits</a:t>
            </a:r>
          </a:p>
        </p:txBody>
      </p:sp>
      <p:sp>
        <p:nvSpPr>
          <p:cNvPr id="3" name="Content Placeholder 2"/>
          <p:cNvSpPr>
            <a:spLocks noGrp="1"/>
          </p:cNvSpPr>
          <p:nvPr>
            <p:ph idx="1"/>
          </p:nvPr>
        </p:nvSpPr>
        <p:spPr>
          <a:xfrm>
            <a:off x="1043608" y="2564904"/>
            <a:ext cx="6798736" cy="3444997"/>
          </a:xfrm>
        </p:spPr>
        <p:txBody>
          <a:bodyPr>
            <a:normAutofit/>
          </a:bodyPr>
          <a:lstStyle/>
          <a:p>
            <a:r>
              <a:rPr lang="en-GB" sz="3200" dirty="0"/>
              <a:t>Anglo-Saxon/Beowulf Workshop</a:t>
            </a:r>
          </a:p>
          <a:p>
            <a:r>
              <a:rPr lang="en-GB" sz="3200" dirty="0"/>
              <a:t>Hampton Court</a:t>
            </a:r>
          </a:p>
          <a:p>
            <a:r>
              <a:rPr lang="en-GB" sz="3200" dirty="0"/>
              <a:t>Pantomime (in school)</a:t>
            </a:r>
          </a:p>
          <a:p>
            <a:r>
              <a:rPr lang="en-GB" sz="3200" dirty="0"/>
              <a:t>More to follow</a:t>
            </a:r>
          </a:p>
        </p:txBody>
      </p:sp>
      <p:pic>
        <p:nvPicPr>
          <p:cNvPr id="1028" name="Picture 4" descr="https://cdn.londonandpartners.com/asset/hampton-court-palace-hampton-courtf8o2969-757c8b948c4acdcfa7bb5da18311828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6176" y="4927130"/>
            <a:ext cx="2539504" cy="142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1968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sz="4400" dirty="0"/>
              <a:t>Homework</a:t>
            </a:r>
            <a:br>
              <a:rPr lang="en-GB" dirty="0"/>
            </a:br>
            <a:r>
              <a:rPr lang="en-GB" sz="3100" b="1" i="1" dirty="0">
                <a:solidFill>
                  <a:srgbClr val="FF0000"/>
                </a:solidFill>
              </a:rPr>
              <a:t>Out Thursday/Friday </a:t>
            </a:r>
            <a:br>
              <a:rPr lang="en-GB" dirty="0"/>
            </a:br>
            <a:r>
              <a:rPr lang="en-GB" sz="2800" b="1" i="1" dirty="0">
                <a:solidFill>
                  <a:srgbClr val="FF0000"/>
                </a:solidFill>
              </a:rPr>
              <a:t>Handed in by Wednesday</a:t>
            </a:r>
          </a:p>
        </p:txBody>
      </p:sp>
      <p:sp>
        <p:nvSpPr>
          <p:cNvPr id="3" name="Content Placeholder 2"/>
          <p:cNvSpPr>
            <a:spLocks noGrp="1"/>
          </p:cNvSpPr>
          <p:nvPr>
            <p:ph idx="1"/>
          </p:nvPr>
        </p:nvSpPr>
        <p:spPr>
          <a:xfrm>
            <a:off x="1176866" y="2564904"/>
            <a:ext cx="6707502" cy="3528392"/>
          </a:xfrm>
        </p:spPr>
        <p:txBody>
          <a:bodyPr>
            <a:noAutofit/>
          </a:bodyPr>
          <a:lstStyle/>
          <a:p>
            <a:pPr marL="514350" indent="-514350">
              <a:buFont typeface="+mj-lt"/>
              <a:buAutoNum type="arabicPeriod"/>
            </a:pPr>
            <a:r>
              <a:rPr lang="en-GB" sz="4000" b="1" dirty="0"/>
              <a:t>Lexia</a:t>
            </a:r>
          </a:p>
          <a:p>
            <a:pPr marL="514350" indent="-514350">
              <a:buFont typeface="+mj-lt"/>
              <a:buAutoNum type="arabicPeriod"/>
            </a:pPr>
            <a:r>
              <a:rPr lang="en-GB" sz="4000" b="1" dirty="0"/>
              <a:t>MA Books</a:t>
            </a:r>
            <a:endParaRPr lang="en-GB" sz="4000" dirty="0"/>
          </a:p>
          <a:p>
            <a:pPr marL="514350" indent="-514350">
              <a:buFont typeface="+mj-lt"/>
              <a:buAutoNum type="arabicPeriod"/>
            </a:pPr>
            <a:r>
              <a:rPr lang="en-GB" sz="4000" b="1" dirty="0"/>
              <a:t>Reading</a:t>
            </a:r>
          </a:p>
          <a:p>
            <a:pPr marL="514350" indent="-514350">
              <a:buFont typeface="+mj-lt"/>
              <a:buAutoNum type="arabicPeriod"/>
            </a:pPr>
            <a:r>
              <a:rPr lang="en-GB" sz="4000" b="1" dirty="0"/>
              <a:t>Spellings</a:t>
            </a:r>
          </a:p>
        </p:txBody>
      </p:sp>
    </p:spTree>
    <p:extLst>
      <p:ext uri="{BB962C8B-B14F-4D97-AF65-F5344CB8AC3E}">
        <p14:creationId xmlns:p14="http://schemas.microsoft.com/office/powerpoint/2010/main" val="2366658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76866" y="915337"/>
            <a:ext cx="2387022" cy="1303867"/>
          </a:xfrm>
        </p:spPr>
        <p:txBody>
          <a:bodyPr>
            <a:normAutofit/>
          </a:bodyPr>
          <a:lstStyle/>
          <a:p>
            <a:pPr algn="l"/>
            <a:r>
              <a:rPr lang="en-GB" dirty="0"/>
              <a:t>1. Lexia</a:t>
            </a:r>
            <a:endParaRPr lang="en-GB" b="1" i="1" dirty="0">
              <a:solidFill>
                <a:srgbClr val="FF0000"/>
              </a:solidFill>
            </a:endParaRPr>
          </a:p>
        </p:txBody>
      </p:sp>
      <p:sp>
        <p:nvSpPr>
          <p:cNvPr id="3" name="Content Placeholder 2"/>
          <p:cNvSpPr>
            <a:spLocks noGrp="1"/>
          </p:cNvSpPr>
          <p:nvPr>
            <p:ph idx="1"/>
          </p:nvPr>
        </p:nvSpPr>
        <p:spPr>
          <a:xfrm>
            <a:off x="3538023" y="753553"/>
            <a:ext cx="4634377" cy="1454500"/>
          </a:xfrm>
          <a:ln>
            <a:solidFill>
              <a:schemeClr val="tx1"/>
            </a:solidFill>
          </a:ln>
        </p:spPr>
        <p:txBody>
          <a:bodyPr>
            <a:noAutofit/>
          </a:bodyPr>
          <a:lstStyle/>
          <a:p>
            <a:pPr marL="0" lvl="0" indent="0" algn="ctr">
              <a:spcBef>
                <a:spcPts val="0"/>
              </a:spcBef>
              <a:spcAft>
                <a:spcPts val="0"/>
              </a:spcAft>
              <a:buNone/>
            </a:pPr>
            <a:r>
              <a:rPr lang="en-GB" sz="2800" b="1" dirty="0">
                <a:solidFill>
                  <a:srgbClr val="0070C0"/>
                </a:solidFill>
                <a:latin typeface="Calibri" panose="020F0502020204030204" pitchFamily="34" charset="0"/>
                <a:ea typeface="Times New Roman" panose="02020603050405020304" pitchFamily="18" charset="0"/>
                <a:cs typeface="Calibri" panose="020F0502020204030204" pitchFamily="34" charset="0"/>
              </a:rPr>
              <a:t>www.lexiacore5.com </a:t>
            </a:r>
          </a:p>
          <a:p>
            <a:pPr marL="0" lvl="0" indent="0" algn="ctr">
              <a:spcBef>
                <a:spcPts val="0"/>
              </a:spcBef>
              <a:spcAft>
                <a:spcPts val="0"/>
              </a:spcAft>
              <a:buNone/>
            </a:pPr>
            <a:r>
              <a:rPr lang="en-GB" sz="2400" dirty="0">
                <a:solidFill>
                  <a:srgbClr val="222222"/>
                </a:solidFill>
                <a:latin typeface="Calibri" panose="020F0502020204030204" pitchFamily="34" charset="0"/>
                <a:ea typeface="Times New Roman" panose="02020603050405020304" pitchFamily="18" charset="0"/>
                <a:cs typeface="Calibri" panose="020F0502020204030204" pitchFamily="34" charset="0"/>
              </a:rPr>
              <a:t>OR</a:t>
            </a:r>
            <a:endParaRPr lang="en-GB" sz="1800" b="1" dirty="0">
              <a:solidFill>
                <a:srgbClr val="222222"/>
              </a:solidFill>
              <a:latin typeface="Calibri" panose="020F0502020204030204" pitchFamily="34" charset="0"/>
              <a:ea typeface="Times New Roman" panose="02020603050405020304" pitchFamily="18" charset="0"/>
              <a:cs typeface="Calibri" panose="020F0502020204030204" pitchFamily="34" charset="0"/>
            </a:endParaRPr>
          </a:p>
          <a:p>
            <a:pPr marL="0" lvl="0" indent="0" algn="ctr">
              <a:spcBef>
                <a:spcPts val="0"/>
              </a:spcBef>
              <a:spcAft>
                <a:spcPts val="0"/>
              </a:spcAft>
              <a:buNone/>
            </a:pPr>
            <a:r>
              <a:rPr lang="en-GB" sz="2800" b="1" dirty="0">
                <a:solidFill>
                  <a:srgbClr val="0070C0"/>
                </a:solidFill>
                <a:latin typeface="Calibri" panose="020F0502020204030204" pitchFamily="34" charset="0"/>
                <a:ea typeface="Times New Roman" panose="02020603050405020304" pitchFamily="18" charset="0"/>
                <a:cs typeface="Calibri" panose="020F0502020204030204" pitchFamily="34" charset="0"/>
              </a:rPr>
              <a:t>Lexia Core5 Reading</a:t>
            </a:r>
            <a:r>
              <a:rPr lang="en-GB" sz="2800" b="1" dirty="0">
                <a:solidFill>
                  <a:srgbClr val="222222"/>
                </a:solidFill>
                <a:latin typeface="Calibri" panose="020F0502020204030204" pitchFamily="34" charset="0"/>
                <a:ea typeface="Times New Roman" panose="02020603050405020304" pitchFamily="18" charset="0"/>
                <a:cs typeface="Calibri" panose="020F0502020204030204" pitchFamily="34" charset="0"/>
              </a:rPr>
              <a:t> </a:t>
            </a:r>
            <a:r>
              <a:rPr lang="en-GB" sz="2800" dirty="0">
                <a:solidFill>
                  <a:srgbClr val="222222"/>
                </a:solidFill>
                <a:latin typeface="Calibri" panose="020F0502020204030204" pitchFamily="34" charset="0"/>
                <a:ea typeface="Times New Roman" panose="02020603050405020304" pitchFamily="18" charset="0"/>
                <a:cs typeface="Calibri" panose="020F0502020204030204" pitchFamily="34" charset="0"/>
              </a:rPr>
              <a:t>iPad app</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795" y="2492896"/>
            <a:ext cx="5483389" cy="3579024"/>
          </a:xfrm>
          <a:prstGeom prst="rect">
            <a:avLst/>
          </a:prstGeom>
        </p:spPr>
      </p:pic>
      <p:sp>
        <p:nvSpPr>
          <p:cNvPr id="6" name="TextBox 5">
            <a:extLst>
              <a:ext uri="{FF2B5EF4-FFF2-40B4-BE49-F238E27FC236}">
                <a16:creationId xmlns:a16="http://schemas.microsoft.com/office/drawing/2014/main" id="{7FE9167E-2C7B-F2DE-FFDA-0A6D822ACE3A}"/>
              </a:ext>
            </a:extLst>
          </p:cNvPr>
          <p:cNvSpPr txBox="1"/>
          <p:nvPr/>
        </p:nvSpPr>
        <p:spPr>
          <a:xfrm>
            <a:off x="6228184" y="2852936"/>
            <a:ext cx="2509499" cy="2862322"/>
          </a:xfrm>
          <a:prstGeom prst="rect">
            <a:avLst/>
          </a:prstGeom>
          <a:noFill/>
        </p:spPr>
        <p:txBody>
          <a:bodyPr wrap="square">
            <a:spAutoFit/>
          </a:bodyPr>
          <a:lstStyle/>
          <a:p>
            <a:r>
              <a:rPr lang="en-GB" sz="2000" i="1" dirty="0"/>
              <a:t>“…findings indicate that at the end of Year 2, children who received the Lexia programme excelled in reading and made one month of additional progress in comparison with their peers in the control group.” </a:t>
            </a:r>
            <a:r>
              <a:rPr lang="en-GB" sz="2000" dirty="0"/>
              <a:t>(EEF, 2022)</a:t>
            </a:r>
          </a:p>
        </p:txBody>
      </p:sp>
    </p:spTree>
    <p:extLst>
      <p:ext uri="{BB962C8B-B14F-4D97-AF65-F5344CB8AC3E}">
        <p14:creationId xmlns:p14="http://schemas.microsoft.com/office/powerpoint/2010/main" val="39153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MA Books</a:t>
            </a:r>
          </a:p>
        </p:txBody>
      </p:sp>
      <p:sp>
        <p:nvSpPr>
          <p:cNvPr id="6" name="Content Placeholder 2"/>
          <p:cNvSpPr>
            <a:spLocks noGrp="1"/>
          </p:cNvSpPr>
          <p:nvPr>
            <p:ph idx="1"/>
          </p:nvPr>
        </p:nvSpPr>
        <p:spPr>
          <a:xfrm>
            <a:off x="1104857" y="2492897"/>
            <a:ext cx="7283567" cy="3528392"/>
          </a:xfrm>
        </p:spPr>
        <p:txBody>
          <a:bodyPr>
            <a:normAutofit/>
          </a:bodyPr>
          <a:lstStyle/>
          <a:p>
            <a:pPr>
              <a:spcAft>
                <a:spcPts val="1200"/>
              </a:spcAft>
            </a:pPr>
            <a:r>
              <a:rPr lang="en-GB" sz="2800" b="1" dirty="0"/>
              <a:t>One page, 30 minutes</a:t>
            </a:r>
            <a:endParaRPr lang="en-GB" sz="2800" dirty="0"/>
          </a:p>
          <a:p>
            <a:pPr>
              <a:spcAft>
                <a:spcPts val="1200"/>
              </a:spcAft>
            </a:pPr>
            <a:r>
              <a:rPr lang="en-GB" sz="2800" dirty="0"/>
              <a:t>Please complete </a:t>
            </a:r>
            <a:r>
              <a:rPr lang="en-GB" sz="2800" b="1" dirty="0"/>
              <a:t>corrections</a:t>
            </a:r>
            <a:r>
              <a:rPr lang="en-GB" sz="2800" dirty="0"/>
              <a:t> from the previous week</a:t>
            </a:r>
          </a:p>
          <a:p>
            <a:pPr>
              <a:spcAft>
                <a:spcPts val="1200"/>
              </a:spcAft>
            </a:pPr>
            <a:r>
              <a:rPr lang="en-GB" sz="2800" b="1" dirty="0"/>
              <a:t>Independence</a:t>
            </a:r>
            <a:r>
              <a:rPr lang="en-GB" sz="2800" dirty="0"/>
              <a:t> vs. parent support (show with *)</a:t>
            </a:r>
          </a:p>
          <a:p>
            <a:pPr>
              <a:spcAft>
                <a:spcPts val="1200"/>
              </a:spcAft>
            </a:pPr>
            <a:r>
              <a:rPr lang="en-GB" sz="2800" dirty="0"/>
              <a:t>We will try our best to help the children with tricky questions one-to-one in class</a:t>
            </a:r>
          </a:p>
        </p:txBody>
      </p:sp>
      <p:pic>
        <p:nvPicPr>
          <p:cNvPr id="7" name="Picture 6" descr="Frittenden Church of England Primary School - MA Homework Answers"/>
          <p:cNvPicPr/>
          <p:nvPr/>
        </p:nvPicPr>
        <p:blipFill>
          <a:blip r:embed="rId3">
            <a:extLst>
              <a:ext uri="{28A0092B-C50C-407E-A947-70E740481C1C}">
                <a14:useLocalDpi xmlns:a14="http://schemas.microsoft.com/office/drawing/2010/main" val="0"/>
              </a:ext>
            </a:extLst>
          </a:blip>
          <a:srcRect/>
          <a:stretch>
            <a:fillRect/>
          </a:stretch>
        </p:blipFill>
        <p:spPr bwMode="auto">
          <a:xfrm>
            <a:off x="6516216" y="523154"/>
            <a:ext cx="2160240" cy="1969743"/>
          </a:xfrm>
          <a:prstGeom prst="rect">
            <a:avLst/>
          </a:prstGeom>
          <a:noFill/>
          <a:ln>
            <a:noFill/>
          </a:ln>
        </p:spPr>
      </p:pic>
    </p:spTree>
    <p:extLst>
      <p:ext uri="{BB962C8B-B14F-4D97-AF65-F5344CB8AC3E}">
        <p14:creationId xmlns:p14="http://schemas.microsoft.com/office/powerpoint/2010/main" val="2277668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Times Tables</a:t>
            </a:r>
          </a:p>
        </p:txBody>
      </p:sp>
      <p:sp>
        <p:nvSpPr>
          <p:cNvPr id="3" name="Content Placeholder 2"/>
          <p:cNvSpPr>
            <a:spLocks noGrp="1"/>
          </p:cNvSpPr>
          <p:nvPr>
            <p:ph idx="1"/>
          </p:nvPr>
        </p:nvSpPr>
        <p:spPr>
          <a:xfrm>
            <a:off x="755576" y="2492896"/>
            <a:ext cx="7632848" cy="3744416"/>
          </a:xfrm>
        </p:spPr>
        <p:txBody>
          <a:bodyPr>
            <a:normAutofit lnSpcReduction="10000"/>
          </a:bodyPr>
          <a:lstStyle/>
          <a:p>
            <a:r>
              <a:rPr lang="en-GB" dirty="0"/>
              <a:t>Times Tables Rock Stars</a:t>
            </a:r>
          </a:p>
          <a:p>
            <a:r>
              <a:rPr lang="en-GB" dirty="0"/>
              <a:t>Weekly differentiated times tables tests </a:t>
            </a:r>
          </a:p>
          <a:p>
            <a:r>
              <a:rPr lang="en-GB" dirty="0"/>
              <a:t>Teachers reassess appropriate level through the year</a:t>
            </a:r>
          </a:p>
          <a:p>
            <a:r>
              <a:rPr lang="en-GB" dirty="0"/>
              <a:t>Children encouraged to ‘compete’ against themselves</a:t>
            </a:r>
          </a:p>
          <a:p>
            <a:r>
              <a:rPr lang="en-GB" dirty="0"/>
              <a:t>Children have the option to take their tests home</a:t>
            </a:r>
          </a:p>
          <a:p>
            <a:endParaRPr lang="en-GB" dirty="0"/>
          </a:p>
          <a:p>
            <a:pPr marL="0" indent="0">
              <a:buNone/>
            </a:pPr>
            <a:r>
              <a:rPr lang="en-GB" dirty="0">
                <a:solidFill>
                  <a:schemeClr val="bg1">
                    <a:lumMod val="65000"/>
                  </a:schemeClr>
                </a:solidFill>
              </a:rPr>
              <a:t>(The government’s Year 4 Multiplication Tables Check will take place in the Summer Term, testing all up to 12 x 12.)</a:t>
            </a:r>
          </a:p>
        </p:txBody>
      </p:sp>
      <p:pic>
        <p:nvPicPr>
          <p:cNvPr id="1026" name="Picture 2" descr="Times Tables Rock Stars: Play">
            <a:extLst>
              <a:ext uri="{FF2B5EF4-FFF2-40B4-BE49-F238E27FC236}">
                <a16:creationId xmlns:a16="http://schemas.microsoft.com/office/drawing/2014/main" id="{1C55204F-2840-322B-36D8-3BEA55624D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994514"/>
            <a:ext cx="2263820" cy="1224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76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A56F5-F68B-4BB9-8D8C-77BA8E127D22}"/>
              </a:ext>
            </a:extLst>
          </p:cNvPr>
          <p:cNvSpPr>
            <a:spLocks noGrp="1"/>
          </p:cNvSpPr>
          <p:nvPr>
            <p:ph type="title"/>
          </p:nvPr>
        </p:nvSpPr>
        <p:spPr/>
        <p:txBody>
          <a:bodyPr>
            <a:normAutofit/>
          </a:bodyPr>
          <a:lstStyle/>
          <a:p>
            <a:r>
              <a:rPr lang="en-GB" sz="3675" b="1" dirty="0"/>
              <a:t>How can I help my child with maths?</a:t>
            </a:r>
            <a:endParaRPr lang="en-GB" dirty="0"/>
          </a:p>
        </p:txBody>
      </p:sp>
      <p:sp>
        <p:nvSpPr>
          <p:cNvPr id="3" name="Content Placeholder 2">
            <a:extLst>
              <a:ext uri="{FF2B5EF4-FFF2-40B4-BE49-F238E27FC236}">
                <a16:creationId xmlns:a16="http://schemas.microsoft.com/office/drawing/2014/main" id="{39D929A0-C9FE-44E7-A4C9-207034D9BF4E}"/>
              </a:ext>
            </a:extLst>
          </p:cNvPr>
          <p:cNvSpPr>
            <a:spLocks noGrp="1"/>
          </p:cNvSpPr>
          <p:nvPr>
            <p:ph idx="1"/>
          </p:nvPr>
        </p:nvSpPr>
        <p:spPr>
          <a:xfrm>
            <a:off x="611560" y="2564905"/>
            <a:ext cx="5492527" cy="3338454"/>
          </a:xfrm>
        </p:spPr>
        <p:txBody>
          <a:bodyPr>
            <a:normAutofit fontScale="92500"/>
          </a:bodyPr>
          <a:lstStyle/>
          <a:p>
            <a:r>
              <a:rPr lang="en-GB" dirty="0"/>
              <a:t>At Amherst, we follow the White Rose Maths scheme.</a:t>
            </a:r>
          </a:p>
          <a:p>
            <a:r>
              <a:rPr lang="en-GB" b="1" dirty="0"/>
              <a:t>Maths with Michael</a:t>
            </a:r>
            <a:r>
              <a:rPr lang="en-GB" dirty="0"/>
              <a:t>: Video resources for parents explaining modern teaching methods!</a:t>
            </a:r>
          </a:p>
          <a:p>
            <a:r>
              <a:rPr lang="en-GB" b="1" dirty="0"/>
              <a:t>1 minute maths</a:t>
            </a:r>
            <a:r>
              <a:rPr lang="en-GB" dirty="0"/>
              <a:t>: App for improving number confidence and fluency.</a:t>
            </a:r>
            <a:endParaRPr lang="en-GB" b="1" dirty="0"/>
          </a:p>
          <a:p>
            <a:r>
              <a:rPr lang="en-GB" b="1" dirty="0"/>
              <a:t>Ask! </a:t>
            </a:r>
            <a:r>
              <a:rPr lang="en-GB" dirty="0"/>
              <a:t>We are happy to go through any MA questions with children at school.</a:t>
            </a:r>
          </a:p>
        </p:txBody>
      </p:sp>
      <p:pic>
        <p:nvPicPr>
          <p:cNvPr id="7" name="Picture 6">
            <a:extLst>
              <a:ext uri="{FF2B5EF4-FFF2-40B4-BE49-F238E27FC236}">
                <a16:creationId xmlns:a16="http://schemas.microsoft.com/office/drawing/2014/main" id="{A78A8E9F-E3A0-42EE-A0BF-6D81866465F2}"/>
              </a:ext>
            </a:extLst>
          </p:cNvPr>
          <p:cNvPicPr>
            <a:picLocks noChangeAspect="1"/>
          </p:cNvPicPr>
          <p:nvPr/>
        </p:nvPicPr>
        <p:blipFill>
          <a:blip r:embed="rId3"/>
          <a:stretch>
            <a:fillRect/>
          </a:stretch>
        </p:blipFill>
        <p:spPr>
          <a:xfrm>
            <a:off x="6804248" y="4110326"/>
            <a:ext cx="1015733" cy="1683908"/>
          </a:xfrm>
          <a:prstGeom prst="rect">
            <a:avLst/>
          </a:prstGeom>
        </p:spPr>
      </p:pic>
      <p:pic>
        <p:nvPicPr>
          <p:cNvPr id="6" name="Picture 5">
            <a:extLst>
              <a:ext uri="{FF2B5EF4-FFF2-40B4-BE49-F238E27FC236}">
                <a16:creationId xmlns:a16="http://schemas.microsoft.com/office/drawing/2014/main" id="{C5285B23-8F9E-4873-AD8A-01B86B8E9F69}"/>
              </a:ext>
            </a:extLst>
          </p:cNvPr>
          <p:cNvPicPr>
            <a:picLocks noChangeAspect="1"/>
          </p:cNvPicPr>
          <p:nvPr/>
        </p:nvPicPr>
        <p:blipFill>
          <a:blip r:embed="rId4"/>
          <a:stretch>
            <a:fillRect/>
          </a:stretch>
        </p:blipFill>
        <p:spPr>
          <a:xfrm>
            <a:off x="6104087" y="2600727"/>
            <a:ext cx="2572369" cy="1118662"/>
          </a:xfrm>
          <a:prstGeom prst="rect">
            <a:avLst/>
          </a:prstGeom>
        </p:spPr>
      </p:pic>
    </p:spTree>
    <p:extLst>
      <p:ext uri="{BB962C8B-B14F-4D97-AF65-F5344CB8AC3E}">
        <p14:creationId xmlns:p14="http://schemas.microsoft.com/office/powerpoint/2010/main" val="2311082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a:t>3. Reading</a:t>
            </a:r>
            <a:br>
              <a:rPr lang="en-GB" dirty="0"/>
            </a:br>
            <a:r>
              <a:rPr lang="en-GB" b="1" i="1" dirty="0">
                <a:solidFill>
                  <a:srgbClr val="FF0000"/>
                </a:solidFill>
              </a:rPr>
              <a:t>Planners in on Fridays</a:t>
            </a:r>
          </a:p>
        </p:txBody>
      </p:sp>
      <p:sp>
        <p:nvSpPr>
          <p:cNvPr id="3" name="Content Placeholder 2"/>
          <p:cNvSpPr>
            <a:spLocks noGrp="1"/>
          </p:cNvSpPr>
          <p:nvPr>
            <p:ph idx="1"/>
          </p:nvPr>
        </p:nvSpPr>
        <p:spPr>
          <a:xfrm>
            <a:off x="1176866" y="2348880"/>
            <a:ext cx="6923526" cy="3528392"/>
          </a:xfrm>
        </p:spPr>
        <p:txBody>
          <a:bodyPr>
            <a:noAutofit/>
          </a:bodyPr>
          <a:lstStyle/>
          <a:p>
            <a:r>
              <a:rPr lang="en-GB" sz="2800" b="1" dirty="0"/>
              <a:t>What to write?</a:t>
            </a:r>
          </a:p>
          <a:p>
            <a:r>
              <a:rPr lang="en-GB" sz="2800" b="1" dirty="0"/>
              <a:t>Which books to read?</a:t>
            </a:r>
          </a:p>
          <a:p>
            <a:r>
              <a:rPr lang="en-GB" sz="2800" b="1" dirty="0"/>
              <a:t>How to support at home:</a:t>
            </a:r>
          </a:p>
          <a:p>
            <a:pPr marL="0" indent="0">
              <a:spcBef>
                <a:spcPts val="0"/>
              </a:spcBef>
              <a:spcAft>
                <a:spcPts val="0"/>
              </a:spcAft>
              <a:buNone/>
            </a:pPr>
            <a:r>
              <a:rPr lang="en-GB" sz="1800" dirty="0"/>
              <a:t>It is most effective for children to experience a mixture of reading independently, reading aloud with an adult and listening to an adult or an audiobook. </a:t>
            </a:r>
          </a:p>
          <a:p>
            <a:pPr marL="0" indent="0">
              <a:spcBef>
                <a:spcPts val="0"/>
              </a:spcBef>
              <a:spcAft>
                <a:spcPts val="0"/>
              </a:spcAft>
              <a:buNone/>
            </a:pPr>
            <a:endParaRPr lang="en-GB" sz="1800" dirty="0"/>
          </a:p>
          <a:p>
            <a:pPr marL="0" indent="0">
              <a:spcBef>
                <a:spcPts val="0"/>
              </a:spcBef>
              <a:spcAft>
                <a:spcPts val="0"/>
              </a:spcAft>
              <a:buNone/>
            </a:pPr>
            <a:r>
              <a:rPr lang="en-GB" sz="1800" dirty="0"/>
              <a:t>Please also monitor your child’s comprehension by chatting to them about their what they’ve been reading.</a:t>
            </a:r>
            <a:endParaRPr lang="en-GB" sz="3200" b="1" dirty="0"/>
          </a:p>
          <a:p>
            <a:r>
              <a:rPr lang="en-GB" sz="2800" b="1" dirty="0"/>
              <a:t>Parent Readers</a:t>
            </a:r>
          </a:p>
        </p:txBody>
      </p:sp>
    </p:spTree>
    <p:extLst>
      <p:ext uri="{BB962C8B-B14F-4D97-AF65-F5344CB8AC3E}">
        <p14:creationId xmlns:p14="http://schemas.microsoft.com/office/powerpoint/2010/main" val="2609321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6228184" y="3063021"/>
            <a:ext cx="2304256" cy="707886"/>
          </a:xfrm>
          <a:prstGeom prst="rect">
            <a:avLst/>
          </a:prstGeom>
          <a:solidFill>
            <a:schemeClr val="bg1"/>
          </a:solidFill>
          <a:ln>
            <a:solidFill>
              <a:schemeClr val="tx1"/>
            </a:solidFill>
          </a:ln>
        </p:spPr>
        <p:txBody>
          <a:bodyPr wrap="square" rtlCol="0">
            <a:spAutoFit/>
          </a:bodyPr>
          <a:lstStyle/>
          <a:p>
            <a:pPr algn="ctr"/>
            <a:r>
              <a:rPr lang="en-GB" sz="2000" b="1" dirty="0">
                <a:solidFill>
                  <a:srgbClr val="C00000"/>
                </a:solidFill>
              </a:rPr>
              <a:t>Example </a:t>
            </a:r>
            <a:r>
              <a:rPr lang="en-GB" sz="2000" b="1">
                <a:solidFill>
                  <a:srgbClr val="C00000"/>
                </a:solidFill>
              </a:rPr>
              <a:t>of a</a:t>
            </a:r>
            <a:endParaRPr lang="en-GB" sz="2000" b="1" dirty="0">
              <a:solidFill>
                <a:srgbClr val="C00000"/>
              </a:solidFill>
            </a:endParaRPr>
          </a:p>
          <a:p>
            <a:pPr algn="ctr"/>
            <a:r>
              <a:rPr lang="en-GB" sz="2000" b="1" dirty="0">
                <a:solidFill>
                  <a:srgbClr val="C00000"/>
                </a:solidFill>
              </a:rPr>
              <a:t>completed Planner!</a:t>
            </a:r>
          </a:p>
        </p:txBody>
      </p:sp>
      <p:pic>
        <p:nvPicPr>
          <p:cNvPr id="4" name="Picture 3">
            <a:extLst>
              <a:ext uri="{FF2B5EF4-FFF2-40B4-BE49-F238E27FC236}">
                <a16:creationId xmlns:a16="http://schemas.microsoft.com/office/drawing/2014/main" id="{5F67117D-4B13-45CD-A81C-70BB73AED0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09551" y="869656"/>
            <a:ext cx="6792822" cy="5094617"/>
          </a:xfrm>
          <a:prstGeom prst="rect">
            <a:avLst/>
          </a:prstGeom>
          <a:solidFill>
            <a:schemeClr val="bg1"/>
          </a:solidFill>
        </p:spPr>
      </p:pic>
    </p:spTree>
    <p:extLst>
      <p:ext uri="{BB962C8B-B14F-4D97-AF65-F5344CB8AC3E}">
        <p14:creationId xmlns:p14="http://schemas.microsoft.com/office/powerpoint/2010/main" val="2722431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EBC5EC6-87AD-4B7C-9BB7-D21F79C085FD}"/>
              </a:ext>
            </a:extLst>
          </p:cNvPr>
          <p:cNvSpPr>
            <a:spLocks noGrp="1"/>
          </p:cNvSpPr>
          <p:nvPr>
            <p:ph type="title"/>
          </p:nvPr>
        </p:nvSpPr>
        <p:spPr>
          <a:xfrm>
            <a:off x="-252536" y="-323139"/>
            <a:ext cx="7812360" cy="1303867"/>
          </a:xfrm>
        </p:spPr>
        <p:txBody>
          <a:bodyPr>
            <a:noAutofit/>
          </a:bodyPr>
          <a:lstStyle/>
          <a:p>
            <a:r>
              <a:rPr lang="en-GB" sz="3200" b="1" dirty="0"/>
              <a:t>The Importance of Reading for Pleasure</a:t>
            </a:r>
            <a:endParaRPr lang="en-GB" sz="3200" dirty="0"/>
          </a:p>
        </p:txBody>
      </p:sp>
      <p:pic>
        <p:nvPicPr>
          <p:cNvPr id="4" name="Picture 3">
            <a:extLst>
              <a:ext uri="{FF2B5EF4-FFF2-40B4-BE49-F238E27FC236}">
                <a16:creationId xmlns:a16="http://schemas.microsoft.com/office/drawing/2014/main" id="{0E8D1787-BD3A-7A71-D80C-3261F6395E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45" y="706909"/>
            <a:ext cx="8936510" cy="5314379"/>
          </a:xfrm>
          <a:prstGeom prst="rect">
            <a:avLst/>
          </a:prstGeom>
        </p:spPr>
      </p:pic>
      <p:sp>
        <p:nvSpPr>
          <p:cNvPr id="6" name="TextBox 5">
            <a:extLst>
              <a:ext uri="{FF2B5EF4-FFF2-40B4-BE49-F238E27FC236}">
                <a16:creationId xmlns:a16="http://schemas.microsoft.com/office/drawing/2014/main" id="{3CC3C699-152D-502D-DD0F-350DCB1DB9C3}"/>
              </a:ext>
            </a:extLst>
          </p:cNvPr>
          <p:cNvSpPr txBox="1"/>
          <p:nvPr/>
        </p:nvSpPr>
        <p:spPr>
          <a:xfrm>
            <a:off x="99986" y="6021288"/>
            <a:ext cx="9368558" cy="707886"/>
          </a:xfrm>
          <a:prstGeom prst="rect">
            <a:avLst/>
          </a:prstGeom>
          <a:noFill/>
        </p:spPr>
        <p:txBody>
          <a:bodyPr wrap="square">
            <a:spAutoFit/>
          </a:bodyPr>
          <a:lstStyle/>
          <a:p>
            <a:r>
              <a:rPr lang="en-GB" sz="2000" dirty="0"/>
              <a:t>“The key finding is that </a:t>
            </a:r>
            <a:r>
              <a:rPr lang="en-GB" sz="2000" b="1" dirty="0"/>
              <a:t>frequent reading for pleasure </a:t>
            </a:r>
            <a:r>
              <a:rPr lang="en-GB" sz="2000" dirty="0"/>
              <a:t>is correlated to higher PIRLS literacy scores. However, reading for information is much less well correlated.” </a:t>
            </a:r>
            <a:r>
              <a:rPr lang="en-GB" sz="1600" dirty="0"/>
              <a:t>(DfE, 2012)</a:t>
            </a:r>
            <a:endParaRPr lang="en-GB" sz="2000" dirty="0"/>
          </a:p>
        </p:txBody>
      </p:sp>
    </p:spTree>
    <p:extLst>
      <p:ext uri="{BB962C8B-B14F-4D97-AF65-F5344CB8AC3E}">
        <p14:creationId xmlns:p14="http://schemas.microsoft.com/office/powerpoint/2010/main" val="90298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E4271824-66B8-40E7-8FBF-53AB0A59011C}"/>
              </a:ext>
            </a:extLst>
          </p:cNvPr>
          <p:cNvSpPr>
            <a:spLocks noGrp="1"/>
          </p:cNvSpPr>
          <p:nvPr>
            <p:ph idx="4294967295"/>
          </p:nvPr>
        </p:nvSpPr>
        <p:spPr>
          <a:xfrm>
            <a:off x="867792" y="548680"/>
            <a:ext cx="3632200" cy="2489200"/>
          </a:xfrm>
        </p:spPr>
        <p:txBody>
          <a:bodyPr>
            <a:normAutofit/>
          </a:bodyPr>
          <a:lstStyle/>
          <a:p>
            <a:pPr marL="0" indent="0" algn="ctr">
              <a:buNone/>
            </a:pPr>
            <a:r>
              <a:rPr lang="en-GB" dirty="0">
                <a:solidFill>
                  <a:schemeClr val="tx1"/>
                </a:solidFill>
                <a:hlinkClick r:id="rId3">
                  <a:extLst>
                    <a:ext uri="{A12FA001-AC4F-418D-AE19-62706E023703}">
                      <ahyp:hlinkClr xmlns:ahyp="http://schemas.microsoft.com/office/drawing/2018/hyperlinkcolor" val="tx"/>
                    </a:ext>
                  </a:extLst>
                </a:hlinkClick>
              </a:rPr>
              <a:t>https://www.booksfortopics.com/branching-out</a:t>
            </a:r>
            <a:endParaRPr lang="en-GB" dirty="0">
              <a:solidFill>
                <a:schemeClr val="tx1"/>
              </a:solidFill>
            </a:endParaRPr>
          </a:p>
        </p:txBody>
      </p:sp>
      <p:pic>
        <p:nvPicPr>
          <p:cNvPr id="7" name="Picture 6">
            <a:extLst>
              <a:ext uri="{FF2B5EF4-FFF2-40B4-BE49-F238E27FC236}">
                <a16:creationId xmlns:a16="http://schemas.microsoft.com/office/drawing/2014/main" id="{04E5F984-962B-4703-B265-12296145AA57}"/>
              </a:ext>
            </a:extLst>
          </p:cNvPr>
          <p:cNvPicPr>
            <a:picLocks noChangeAspect="1"/>
          </p:cNvPicPr>
          <p:nvPr/>
        </p:nvPicPr>
        <p:blipFill>
          <a:blip r:embed="rId4"/>
          <a:stretch>
            <a:fillRect/>
          </a:stretch>
        </p:blipFill>
        <p:spPr>
          <a:xfrm>
            <a:off x="827584" y="1412777"/>
            <a:ext cx="3535602" cy="4680520"/>
          </a:xfrm>
          <a:prstGeom prst="rect">
            <a:avLst/>
          </a:prstGeom>
        </p:spPr>
      </p:pic>
      <p:sp>
        <p:nvSpPr>
          <p:cNvPr id="8" name="Content Placeholder 4">
            <a:extLst>
              <a:ext uri="{FF2B5EF4-FFF2-40B4-BE49-F238E27FC236}">
                <a16:creationId xmlns:a16="http://schemas.microsoft.com/office/drawing/2014/main" id="{B477FFAC-AE9F-47DB-B3EF-9D106A406B17}"/>
              </a:ext>
            </a:extLst>
          </p:cNvPr>
          <p:cNvSpPr txBox="1">
            <a:spLocks/>
          </p:cNvSpPr>
          <p:nvPr/>
        </p:nvSpPr>
        <p:spPr>
          <a:xfrm>
            <a:off x="4851198" y="1575403"/>
            <a:ext cx="3753040" cy="2488406"/>
          </a:xfrm>
          <a:prstGeom prst="rect">
            <a:avLst/>
          </a:prstGeom>
        </p:spPr>
        <p:txBody>
          <a:bodyPr vert="horz" lIns="68580" tIns="34290" rIns="68580" bIns="3429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pPr marL="0" indent="0" algn="ctr">
              <a:buNone/>
            </a:pPr>
            <a:r>
              <a:rPr lang="en-GB" u="sng" dirty="0">
                <a:solidFill>
                  <a:schemeClr val="tx1"/>
                </a:solidFill>
              </a:rPr>
              <a:t>https://www.thereaderteacher.com/bookmatch</a:t>
            </a:r>
          </a:p>
        </p:txBody>
      </p:sp>
      <p:pic>
        <p:nvPicPr>
          <p:cNvPr id="9" name="Picture 8">
            <a:extLst>
              <a:ext uri="{FF2B5EF4-FFF2-40B4-BE49-F238E27FC236}">
                <a16:creationId xmlns:a16="http://schemas.microsoft.com/office/drawing/2014/main" id="{285AB1FF-EA25-4EC1-AB8C-2FB56FC3FC93}"/>
              </a:ext>
            </a:extLst>
          </p:cNvPr>
          <p:cNvPicPr>
            <a:picLocks noChangeAspect="1"/>
          </p:cNvPicPr>
          <p:nvPr/>
        </p:nvPicPr>
        <p:blipFill>
          <a:blip r:embed="rId5"/>
          <a:stretch>
            <a:fillRect/>
          </a:stretch>
        </p:blipFill>
        <p:spPr>
          <a:xfrm>
            <a:off x="4879282" y="2420888"/>
            <a:ext cx="3697994" cy="2292056"/>
          </a:xfrm>
          <a:prstGeom prst="rect">
            <a:avLst/>
          </a:prstGeom>
        </p:spPr>
      </p:pic>
      <p:cxnSp>
        <p:nvCxnSpPr>
          <p:cNvPr id="6" name="Straight Connector 5">
            <a:extLst>
              <a:ext uri="{FF2B5EF4-FFF2-40B4-BE49-F238E27FC236}">
                <a16:creationId xmlns:a16="http://schemas.microsoft.com/office/drawing/2014/main" id="{6F2BFEB5-8DFF-ADB1-9690-125EC40AB022}"/>
              </a:ext>
            </a:extLst>
          </p:cNvPr>
          <p:cNvCxnSpPr>
            <a:cxnSpLocks/>
          </p:cNvCxnSpPr>
          <p:nvPr/>
        </p:nvCxnSpPr>
        <p:spPr>
          <a:xfrm>
            <a:off x="4716016" y="404664"/>
            <a:ext cx="0" cy="604867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0092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Spelling Tests</a:t>
            </a:r>
          </a:p>
        </p:txBody>
      </p:sp>
      <p:sp>
        <p:nvSpPr>
          <p:cNvPr id="3" name="Rectangle 2"/>
          <p:cNvSpPr/>
          <p:nvPr/>
        </p:nvSpPr>
        <p:spPr>
          <a:xfrm>
            <a:off x="5260992" y="2561535"/>
            <a:ext cx="3312368" cy="3170099"/>
          </a:xfrm>
          <a:prstGeom prst="rect">
            <a:avLst/>
          </a:prstGeom>
        </p:spPr>
        <p:txBody>
          <a:bodyPr wrap="square">
            <a:spAutoFit/>
          </a:bodyPr>
          <a:lstStyle/>
          <a:p>
            <a:pPr marL="342900" indent="-342900">
              <a:buFont typeface="+mj-lt"/>
              <a:buAutoNum type="arabicPeriod"/>
            </a:pPr>
            <a:r>
              <a:rPr lang="en-GB" sz="2000" b="1" dirty="0"/>
              <a:t>20 minutes</a:t>
            </a:r>
            <a:r>
              <a:rPr lang="en-GB" sz="2000" dirty="0"/>
              <a:t> each week practising the spelling words ready for the weekly test.</a:t>
            </a:r>
          </a:p>
          <a:p>
            <a:pPr marL="342900" indent="-342900">
              <a:buFont typeface="+mj-lt"/>
              <a:buAutoNum type="arabicPeriod"/>
            </a:pPr>
            <a:endParaRPr lang="en-GB" sz="2000" dirty="0"/>
          </a:p>
          <a:p>
            <a:pPr marL="342900" indent="-342900">
              <a:buFont typeface="+mj-lt"/>
              <a:buAutoNum type="arabicPeriod"/>
            </a:pPr>
            <a:r>
              <a:rPr lang="en-GB" sz="2000" dirty="0"/>
              <a:t>Evidence of this should be recorded in the </a:t>
            </a:r>
            <a:r>
              <a:rPr lang="en-GB" sz="2000" b="1" dirty="0"/>
              <a:t>orange spelling books</a:t>
            </a:r>
            <a:r>
              <a:rPr lang="en-GB" sz="2000" dirty="0"/>
              <a:t>.</a:t>
            </a:r>
          </a:p>
          <a:p>
            <a:pPr marL="342900" indent="-342900">
              <a:buFont typeface="+mj-lt"/>
              <a:buAutoNum type="arabicPeriod"/>
            </a:pPr>
            <a:endParaRPr lang="en-GB" sz="2000" dirty="0"/>
          </a:p>
          <a:p>
            <a:pPr marL="342900" indent="-342900">
              <a:buFont typeface="+mj-lt"/>
              <a:buAutoNum type="arabicPeriod"/>
            </a:pPr>
            <a:r>
              <a:rPr lang="en-GB" sz="2000" dirty="0"/>
              <a:t>Alternate Spellings</a:t>
            </a:r>
          </a:p>
        </p:txBody>
      </p:sp>
      <p:pic>
        <p:nvPicPr>
          <p:cNvPr id="6" name="Picture 5">
            <a:extLst>
              <a:ext uri="{FF2B5EF4-FFF2-40B4-BE49-F238E27FC236}">
                <a16:creationId xmlns:a16="http://schemas.microsoft.com/office/drawing/2014/main" id="{1EFFD783-3584-40A0-BFDB-2D54E0BC6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381" y="2564904"/>
            <a:ext cx="4652005" cy="3188174"/>
          </a:xfrm>
          <a:prstGeom prst="rect">
            <a:avLst/>
          </a:prstGeom>
        </p:spPr>
      </p:pic>
    </p:spTree>
    <p:extLst>
      <p:ext uri="{BB962C8B-B14F-4D97-AF65-F5344CB8AC3E}">
        <p14:creationId xmlns:p14="http://schemas.microsoft.com/office/powerpoint/2010/main" val="446145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89593"/>
            <a:ext cx="9151066" cy="6551775"/>
          </a:xfrm>
        </p:spPr>
      </p:pic>
    </p:spTree>
    <p:extLst>
      <p:ext uri="{BB962C8B-B14F-4D97-AF65-F5344CB8AC3E}">
        <p14:creationId xmlns:p14="http://schemas.microsoft.com/office/powerpoint/2010/main" val="1129182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PE and Games</a:t>
            </a:r>
          </a:p>
        </p:txBody>
      </p:sp>
      <p:sp>
        <p:nvSpPr>
          <p:cNvPr id="3" name="Content Placeholder 2"/>
          <p:cNvSpPr>
            <a:spLocks noGrp="1"/>
          </p:cNvSpPr>
          <p:nvPr>
            <p:ph idx="1"/>
          </p:nvPr>
        </p:nvSpPr>
        <p:spPr/>
        <p:txBody>
          <a:bodyPr/>
          <a:lstStyle/>
          <a:p>
            <a:r>
              <a:rPr lang="en-GB" dirty="0"/>
              <a:t>Full PE kit is required and named please. More information listed on website. Children should come to school in their PE kit when they have a PE lesson – NOT when they have a club.</a:t>
            </a:r>
          </a:p>
          <a:p>
            <a:r>
              <a:rPr lang="en-GB" dirty="0"/>
              <a:t>Swimming at Sevenoaks Leisure Centre to start at the end of April.</a:t>
            </a:r>
          </a:p>
        </p:txBody>
      </p:sp>
      <p:pic>
        <p:nvPicPr>
          <p:cNvPr id="4" name="Picture 3">
            <a:extLst>
              <a:ext uri="{FF2B5EF4-FFF2-40B4-BE49-F238E27FC236}">
                <a16:creationId xmlns:a16="http://schemas.microsoft.com/office/drawing/2014/main" id="{79E27960-712A-4DA6-8B51-1166F2D9DAE1}"/>
              </a:ext>
            </a:extLst>
          </p:cNvPr>
          <p:cNvPicPr>
            <a:picLocks noChangeAspect="1"/>
          </p:cNvPicPr>
          <p:nvPr/>
        </p:nvPicPr>
        <p:blipFill>
          <a:blip r:embed="rId3"/>
          <a:stretch>
            <a:fillRect/>
          </a:stretch>
        </p:blipFill>
        <p:spPr>
          <a:xfrm>
            <a:off x="683567" y="5013176"/>
            <a:ext cx="7584839" cy="864096"/>
          </a:xfrm>
          <a:prstGeom prst="rect">
            <a:avLst/>
          </a:prstGeom>
        </p:spPr>
      </p:pic>
    </p:spTree>
    <p:extLst>
      <p:ext uri="{BB962C8B-B14F-4D97-AF65-F5344CB8AC3E}">
        <p14:creationId xmlns:p14="http://schemas.microsoft.com/office/powerpoint/2010/main" val="34877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Stationery Reminders</a:t>
            </a:r>
          </a:p>
        </p:txBody>
      </p:sp>
      <p:sp>
        <p:nvSpPr>
          <p:cNvPr id="3" name="Content Placeholder 2"/>
          <p:cNvSpPr>
            <a:spLocks noGrp="1"/>
          </p:cNvSpPr>
          <p:nvPr>
            <p:ph idx="1"/>
          </p:nvPr>
        </p:nvSpPr>
        <p:spPr>
          <a:xfrm>
            <a:off x="755576" y="2318739"/>
            <a:ext cx="7704856" cy="3949053"/>
          </a:xfrm>
        </p:spPr>
        <p:txBody>
          <a:bodyPr>
            <a:noAutofit/>
          </a:bodyPr>
          <a:lstStyle/>
          <a:p>
            <a:r>
              <a:rPr lang="en-GB" sz="3200" dirty="0"/>
              <a:t>Spare glue sticks</a:t>
            </a:r>
          </a:p>
          <a:p>
            <a:r>
              <a:rPr lang="en-GB" sz="3200" dirty="0"/>
              <a:t>Spare glue sticks</a:t>
            </a:r>
          </a:p>
          <a:p>
            <a:r>
              <a:rPr lang="en-GB" sz="3200" dirty="0"/>
              <a:t>Spare glue sticks</a:t>
            </a:r>
          </a:p>
          <a:p>
            <a:r>
              <a:rPr lang="en-GB" sz="3200" dirty="0"/>
              <a:t>We do provide the stationery</a:t>
            </a:r>
            <a:br>
              <a:rPr lang="en-GB" sz="3200" dirty="0"/>
            </a:br>
            <a:r>
              <a:rPr lang="en-GB" sz="3200" dirty="0"/>
              <a:t>your child needs, please don’t</a:t>
            </a:r>
            <a:br>
              <a:rPr lang="en-GB" sz="3200" dirty="0"/>
            </a:br>
            <a:r>
              <a:rPr lang="en-GB" sz="3200" dirty="0"/>
              <a:t>send them in with 17 massive pencil cases!</a:t>
            </a:r>
          </a:p>
        </p:txBody>
      </p:sp>
      <p:pic>
        <p:nvPicPr>
          <p:cNvPr id="1030" name="Picture 6" descr="Pritt Stick 1564150 Glue 22g Single | Rapid Online">
            <a:extLst>
              <a:ext uri="{FF2B5EF4-FFF2-40B4-BE49-F238E27FC236}">
                <a16:creationId xmlns:a16="http://schemas.microsoft.com/office/drawing/2014/main" id="{43CE048E-EF4E-4E6D-97DC-C9293F162A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708920"/>
            <a:ext cx="2520280" cy="252028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469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F37F7-3518-4CBD-B5EB-F9F00D78AF1D}"/>
              </a:ext>
            </a:extLst>
          </p:cNvPr>
          <p:cNvSpPr>
            <a:spLocks noGrp="1"/>
          </p:cNvSpPr>
          <p:nvPr>
            <p:ph type="title" idx="4294967295"/>
          </p:nvPr>
        </p:nvSpPr>
        <p:spPr>
          <a:xfrm>
            <a:off x="1042987" y="476672"/>
            <a:ext cx="7058025" cy="1320800"/>
          </a:xfrm>
        </p:spPr>
        <p:txBody>
          <a:bodyPr>
            <a:normAutofit/>
          </a:bodyPr>
          <a:lstStyle/>
          <a:p>
            <a:r>
              <a:rPr lang="en-GB" sz="3200" dirty="0"/>
              <a:t>Whole School Focus</a:t>
            </a:r>
            <a:br>
              <a:rPr lang="en-GB" sz="3200" dirty="0"/>
            </a:br>
            <a:r>
              <a:rPr lang="en-GB" sz="3200" b="1" dirty="0">
                <a:solidFill>
                  <a:srgbClr val="0070C0"/>
                </a:solidFill>
              </a:rPr>
              <a:t>‘Inspire Every Pupil’</a:t>
            </a:r>
          </a:p>
        </p:txBody>
      </p:sp>
      <p:sp>
        <p:nvSpPr>
          <p:cNvPr id="3" name="Content Placeholder 2">
            <a:extLst>
              <a:ext uri="{FF2B5EF4-FFF2-40B4-BE49-F238E27FC236}">
                <a16:creationId xmlns:a16="http://schemas.microsoft.com/office/drawing/2014/main" id="{1D2B5DD5-7FCE-4FE6-BC9A-BDCB2C40A305}"/>
              </a:ext>
            </a:extLst>
          </p:cNvPr>
          <p:cNvSpPr>
            <a:spLocks noGrp="1"/>
          </p:cNvSpPr>
          <p:nvPr>
            <p:ph idx="4294967295"/>
          </p:nvPr>
        </p:nvSpPr>
        <p:spPr>
          <a:xfrm>
            <a:off x="755650" y="1916832"/>
            <a:ext cx="7632700" cy="4498975"/>
          </a:xfrm>
        </p:spPr>
        <p:txBody>
          <a:bodyPr>
            <a:normAutofit fontScale="92500"/>
          </a:bodyPr>
          <a:lstStyle/>
          <a:p>
            <a:r>
              <a:rPr lang="en-GB" dirty="0"/>
              <a:t>Build teamwork, caring ethos, communication, respect within classes</a:t>
            </a:r>
          </a:p>
          <a:p>
            <a:r>
              <a:rPr lang="en-GB" dirty="0"/>
              <a:t>Continuing Circle Time</a:t>
            </a:r>
          </a:p>
          <a:p>
            <a:r>
              <a:rPr lang="en-GB" sz="2400" dirty="0"/>
              <a:t>Improving th</a:t>
            </a:r>
            <a:r>
              <a:rPr lang="en-GB" dirty="0"/>
              <a:t>e learning environment-classrooms/playground</a:t>
            </a:r>
            <a:endParaRPr lang="en-GB" sz="2400" dirty="0"/>
          </a:p>
          <a:p>
            <a:r>
              <a:rPr lang="en-GB" sz="2400" dirty="0"/>
              <a:t>Embedding comprehension through Guided Reading</a:t>
            </a:r>
          </a:p>
          <a:p>
            <a:r>
              <a:rPr lang="en-GB" dirty="0"/>
              <a:t>Reinforce school values and behaviour curriculum</a:t>
            </a:r>
          </a:p>
          <a:p>
            <a:r>
              <a:rPr lang="en-GB" sz="2400" dirty="0"/>
              <a:t>Explicitly teaching and modelling behaviours</a:t>
            </a:r>
            <a:r>
              <a:rPr lang="en-GB" dirty="0"/>
              <a:t> we wish to see e.g. table manners, not answering back, following instructions from the adults, appropriate language, holding doors open for others, wearing correct school uniform and PE kit</a:t>
            </a:r>
          </a:p>
        </p:txBody>
      </p:sp>
    </p:spTree>
    <p:extLst>
      <p:ext uri="{BB962C8B-B14F-4D97-AF65-F5344CB8AC3E}">
        <p14:creationId xmlns:p14="http://schemas.microsoft.com/office/powerpoint/2010/main" val="2973152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Weekly Routines</a:t>
            </a:r>
          </a:p>
        </p:txBody>
      </p:sp>
      <p:sp>
        <p:nvSpPr>
          <p:cNvPr id="3" name="Content Placeholder 2"/>
          <p:cNvSpPr>
            <a:spLocks noGrp="1"/>
          </p:cNvSpPr>
          <p:nvPr>
            <p:ph idx="1"/>
          </p:nvPr>
        </p:nvSpPr>
        <p:spPr>
          <a:xfrm>
            <a:off x="1176865" y="2490135"/>
            <a:ext cx="6798736" cy="3747177"/>
          </a:xfrm>
        </p:spPr>
        <p:txBody>
          <a:bodyPr>
            <a:normAutofit fontScale="77500" lnSpcReduction="20000"/>
          </a:bodyPr>
          <a:lstStyle/>
          <a:p>
            <a:r>
              <a:rPr lang="en-GB" sz="2800" b="1" dirty="0"/>
              <a:t>Music lessons</a:t>
            </a:r>
          </a:p>
          <a:p>
            <a:pPr lvl="1"/>
            <a:r>
              <a:rPr lang="en-GB" sz="1900" b="1" i="1" dirty="0"/>
              <a:t>Children should only have one lesson during curriculum time</a:t>
            </a:r>
          </a:p>
          <a:p>
            <a:pPr lvl="1"/>
            <a:r>
              <a:rPr lang="en-GB" sz="1900" b="1" i="1" dirty="0"/>
              <a:t>If your child is away or on a school trip, it is your responsibility to inform their music teacher</a:t>
            </a:r>
            <a:endParaRPr lang="en-GB" sz="2100" b="1" dirty="0"/>
          </a:p>
          <a:p>
            <a:r>
              <a:rPr lang="en-GB" sz="2800" b="1" dirty="0"/>
              <a:t>Clubs</a:t>
            </a:r>
          </a:p>
          <a:p>
            <a:pPr lvl="1"/>
            <a:r>
              <a:rPr lang="en-GB" sz="1900" b="1" i="1" dirty="0"/>
              <a:t>Your child should inform the person running the club if they are going to be absent or no longer wish to participate</a:t>
            </a:r>
          </a:p>
          <a:p>
            <a:pPr lvl="1"/>
            <a:r>
              <a:rPr lang="en-GB" sz="1900" b="1" i="1" dirty="0"/>
              <a:t>We encourage every child to attend at least one club</a:t>
            </a:r>
            <a:endParaRPr lang="en-GB" sz="2100" b="1" dirty="0"/>
          </a:p>
          <a:p>
            <a:r>
              <a:rPr lang="en-GB" sz="2800" b="1" dirty="0"/>
              <a:t>Parent-Teacher Communication</a:t>
            </a:r>
          </a:p>
          <a:p>
            <a:pPr lvl="1"/>
            <a:r>
              <a:rPr lang="en-GB" sz="1900" b="1" i="1" dirty="0"/>
              <a:t>For quick questions/issues, please feel free to chat to the class teacher at the gate</a:t>
            </a:r>
          </a:p>
          <a:p>
            <a:pPr lvl="1"/>
            <a:r>
              <a:rPr lang="en-GB" sz="1900" b="1" i="1" dirty="0"/>
              <a:t>Meetings should be arranged via the school office</a:t>
            </a:r>
          </a:p>
        </p:txBody>
      </p:sp>
    </p:spTree>
    <p:extLst>
      <p:ext uri="{BB962C8B-B14F-4D97-AF65-F5344CB8AC3E}">
        <p14:creationId xmlns:p14="http://schemas.microsoft.com/office/powerpoint/2010/main" val="2498903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Website</a:t>
            </a:r>
          </a:p>
        </p:txBody>
      </p:sp>
      <p:pic>
        <p:nvPicPr>
          <p:cNvPr id="5" name="Picture 4" descr="Screen Clipping">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069" y="2365468"/>
            <a:ext cx="7524328" cy="3923577"/>
          </a:xfrm>
          <a:prstGeom prst="rect">
            <a:avLst/>
          </a:prstGeom>
        </p:spPr>
      </p:pic>
    </p:spTree>
    <p:extLst>
      <p:ext uri="{BB962C8B-B14F-4D97-AF65-F5344CB8AC3E}">
        <p14:creationId xmlns:p14="http://schemas.microsoft.com/office/powerpoint/2010/main" val="4128328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DCDD0-C15B-47FE-A80D-353DC0148B1B}"/>
              </a:ext>
            </a:extLst>
          </p:cNvPr>
          <p:cNvSpPr>
            <a:spLocks noGrp="1"/>
          </p:cNvSpPr>
          <p:nvPr>
            <p:ph type="title"/>
          </p:nvPr>
        </p:nvSpPr>
        <p:spPr/>
        <p:txBody>
          <a:bodyPr>
            <a:normAutofit/>
          </a:bodyPr>
          <a:lstStyle/>
          <a:p>
            <a:r>
              <a:rPr lang="en-GB" b="1" dirty="0"/>
              <a:t>Positive Routines</a:t>
            </a:r>
          </a:p>
        </p:txBody>
      </p:sp>
      <p:sp>
        <p:nvSpPr>
          <p:cNvPr id="3" name="Content Placeholder 2">
            <a:extLst>
              <a:ext uri="{FF2B5EF4-FFF2-40B4-BE49-F238E27FC236}">
                <a16:creationId xmlns:a16="http://schemas.microsoft.com/office/drawing/2014/main" id="{E5CC3584-29AB-4773-BCBB-6347B31F3199}"/>
              </a:ext>
            </a:extLst>
          </p:cNvPr>
          <p:cNvSpPr>
            <a:spLocks noGrp="1"/>
          </p:cNvSpPr>
          <p:nvPr>
            <p:ph idx="1"/>
          </p:nvPr>
        </p:nvSpPr>
        <p:spPr>
          <a:xfrm>
            <a:off x="1176865" y="2420888"/>
            <a:ext cx="6798736" cy="3749832"/>
          </a:xfrm>
        </p:spPr>
        <p:txBody>
          <a:bodyPr>
            <a:noAutofit/>
          </a:bodyPr>
          <a:lstStyle/>
          <a:p>
            <a:r>
              <a:rPr lang="en-GB" sz="2800" dirty="0"/>
              <a:t>Encouraging independence.</a:t>
            </a:r>
          </a:p>
          <a:p>
            <a:r>
              <a:rPr lang="en-GB" sz="2800" dirty="0"/>
              <a:t>Participation in the arts (e.g. dance, drama, music).</a:t>
            </a:r>
            <a:endParaRPr lang="en-GB" sz="2800" dirty="0">
              <a:solidFill>
                <a:schemeClr val="tx1"/>
              </a:solidFill>
            </a:endParaRPr>
          </a:p>
          <a:p>
            <a:r>
              <a:rPr lang="en-GB" sz="2800" dirty="0">
                <a:solidFill>
                  <a:schemeClr val="tx1"/>
                </a:solidFill>
              </a:rPr>
              <a:t>Unstructured free play.</a:t>
            </a:r>
          </a:p>
          <a:p>
            <a:r>
              <a:rPr lang="en-GB" sz="2800" dirty="0"/>
              <a:t>“Cultural capital”: going to museums, libraries, dinner-time conversation about the world, etc.</a:t>
            </a:r>
          </a:p>
        </p:txBody>
      </p:sp>
    </p:spTree>
    <p:extLst>
      <p:ext uri="{BB962C8B-B14F-4D97-AF65-F5344CB8AC3E}">
        <p14:creationId xmlns:p14="http://schemas.microsoft.com/office/powerpoint/2010/main" val="2858544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After This Meeting</a:t>
            </a:r>
            <a:endParaRPr lang="en-GB" sz="2800" b="1" dirty="0"/>
          </a:p>
        </p:txBody>
      </p:sp>
      <p:sp>
        <p:nvSpPr>
          <p:cNvPr id="3" name="Content Placeholder 2"/>
          <p:cNvSpPr>
            <a:spLocks noGrp="1"/>
          </p:cNvSpPr>
          <p:nvPr>
            <p:ph idx="1"/>
          </p:nvPr>
        </p:nvSpPr>
        <p:spPr>
          <a:xfrm>
            <a:off x="1176865" y="2348881"/>
            <a:ext cx="6798736" cy="3586252"/>
          </a:xfrm>
        </p:spPr>
        <p:txBody>
          <a:bodyPr>
            <a:normAutofit fontScale="77500" lnSpcReduction="20000"/>
          </a:bodyPr>
          <a:lstStyle/>
          <a:p>
            <a:r>
              <a:rPr lang="en-GB" dirty="0"/>
              <a:t>We’re a team!</a:t>
            </a:r>
          </a:p>
          <a:p>
            <a:endParaRPr lang="en-GB" dirty="0"/>
          </a:p>
          <a:p>
            <a:r>
              <a:rPr lang="en-GB" dirty="0"/>
              <a:t>Once we have finished in the hall, there is the opportunity to visit your child’s classroom.</a:t>
            </a:r>
          </a:p>
          <a:p>
            <a:pPr marL="0" indent="0">
              <a:buNone/>
            </a:pPr>
            <a:endParaRPr lang="en-GB" dirty="0"/>
          </a:p>
          <a:p>
            <a:r>
              <a:rPr lang="en-GB" dirty="0"/>
              <a:t>If you are ready to leave even after five minutes, please don’t feel pressure to stay!</a:t>
            </a:r>
          </a:p>
          <a:p>
            <a:pPr marL="0" indent="0">
              <a:buNone/>
            </a:pPr>
            <a:endParaRPr lang="en-GB" dirty="0"/>
          </a:p>
          <a:p>
            <a:r>
              <a:rPr lang="en-GB" dirty="0"/>
              <a:t>We have individual Parent Consultations in November to discuss your child’s academic progress, if there is something you want to discuss before then, please book in a meeting with the office.</a:t>
            </a:r>
          </a:p>
        </p:txBody>
      </p:sp>
    </p:spTree>
    <p:extLst>
      <p:ext uri="{BB962C8B-B14F-4D97-AF65-F5344CB8AC3E}">
        <p14:creationId xmlns:p14="http://schemas.microsoft.com/office/powerpoint/2010/main" val="3390176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Dates for the Diary</a:t>
            </a:r>
          </a:p>
        </p:txBody>
      </p:sp>
      <p:pic>
        <p:nvPicPr>
          <p:cNvPr id="7" name="Picture 6">
            <a:extLst>
              <a:ext uri="{FF2B5EF4-FFF2-40B4-BE49-F238E27FC236}">
                <a16:creationId xmlns:a16="http://schemas.microsoft.com/office/drawing/2014/main" id="{942AA5CE-AEAD-48E4-8594-9C319D345681}"/>
              </a:ext>
            </a:extLst>
          </p:cNvPr>
          <p:cNvPicPr>
            <a:picLocks noChangeAspect="1"/>
          </p:cNvPicPr>
          <p:nvPr/>
        </p:nvPicPr>
        <p:blipFill>
          <a:blip r:embed="rId3"/>
          <a:stretch>
            <a:fillRect/>
          </a:stretch>
        </p:blipFill>
        <p:spPr>
          <a:xfrm>
            <a:off x="539552" y="2492896"/>
            <a:ext cx="5040560" cy="3817907"/>
          </a:xfrm>
          <a:prstGeom prst="rect">
            <a:avLst/>
          </a:prstGeom>
        </p:spPr>
      </p:pic>
      <p:sp>
        <p:nvSpPr>
          <p:cNvPr id="3" name="TextBox 2">
            <a:extLst>
              <a:ext uri="{FF2B5EF4-FFF2-40B4-BE49-F238E27FC236}">
                <a16:creationId xmlns:a16="http://schemas.microsoft.com/office/drawing/2014/main" id="{81DA7CDF-70EF-4AEE-8B24-66CB472B8EC9}"/>
              </a:ext>
            </a:extLst>
          </p:cNvPr>
          <p:cNvSpPr txBox="1"/>
          <p:nvPr/>
        </p:nvSpPr>
        <p:spPr>
          <a:xfrm>
            <a:off x="5634263" y="3429000"/>
            <a:ext cx="2980928" cy="1754326"/>
          </a:xfrm>
          <a:prstGeom prst="rect">
            <a:avLst/>
          </a:prstGeom>
          <a:solidFill>
            <a:schemeClr val="bg1"/>
          </a:solidFill>
        </p:spPr>
        <p:txBody>
          <a:bodyPr wrap="square" rtlCol="0">
            <a:spAutoFit/>
          </a:bodyPr>
          <a:lstStyle/>
          <a:p>
            <a:r>
              <a:rPr lang="en-US" u="sng" dirty="0" err="1"/>
              <a:t>Maths</a:t>
            </a:r>
            <a:r>
              <a:rPr lang="en-US" u="sng" dirty="0"/>
              <a:t> parent workshops</a:t>
            </a:r>
          </a:p>
          <a:p>
            <a:r>
              <a:rPr lang="en-US" dirty="0"/>
              <a:t>Friday October 2</a:t>
            </a:r>
            <a:r>
              <a:rPr lang="en-US" baseline="30000" dirty="0"/>
              <a:t>nd</a:t>
            </a:r>
            <a:r>
              <a:rPr lang="en-US" dirty="0"/>
              <a:t> - Formal written methods </a:t>
            </a:r>
          </a:p>
          <a:p>
            <a:endParaRPr lang="en-US" dirty="0"/>
          </a:p>
          <a:p>
            <a:r>
              <a:rPr lang="en-US" dirty="0"/>
              <a:t>Thursday19</a:t>
            </a:r>
            <a:r>
              <a:rPr lang="en-US" baseline="30000" dirty="0"/>
              <a:t>th</a:t>
            </a:r>
            <a:r>
              <a:rPr lang="en-US" dirty="0"/>
              <a:t> November - Times table workshop</a:t>
            </a:r>
            <a:endParaRPr lang="en-GB" dirty="0"/>
          </a:p>
        </p:txBody>
      </p:sp>
    </p:spTree>
    <p:extLst>
      <p:ext uri="{BB962C8B-B14F-4D97-AF65-F5344CB8AC3E}">
        <p14:creationId xmlns:p14="http://schemas.microsoft.com/office/powerpoint/2010/main" val="218645148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4"/>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2.xml><?xml version="1.0" encoding="utf-8"?>
<a:theme xmlns:a="http://schemas.openxmlformats.org/drawingml/2006/main" name="1_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2380</TotalTime>
  <Words>894</Words>
  <Application>Microsoft Office PowerPoint</Application>
  <PresentationFormat>On-screen Show (4:3)</PresentationFormat>
  <Paragraphs>143</Paragraphs>
  <Slides>21</Slides>
  <Notes>21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21</vt:i4>
      </vt:variant>
    </vt:vector>
  </HeadingPairs>
  <TitlesOfParts>
    <vt:vector size="27" baseType="lpstr">
      <vt:lpstr>Arial</vt:lpstr>
      <vt:lpstr>Calibri</vt:lpstr>
      <vt:lpstr>Garamond</vt:lpstr>
      <vt:lpstr>Times New Roman</vt:lpstr>
      <vt:lpstr>Organic</vt:lpstr>
      <vt:lpstr>1_Organic</vt:lpstr>
      <vt:lpstr>Welcome to Year 4</vt:lpstr>
      <vt:lpstr>Booked Educational Visits</vt:lpstr>
      <vt:lpstr>Homework Out Thursday/Friday  Handed in by Wednesday</vt:lpstr>
      <vt:lpstr>1. Lexia</vt:lpstr>
      <vt:lpstr>2. MA Books</vt:lpstr>
      <vt:lpstr>Times Tables</vt:lpstr>
      <vt:lpstr>How can I help my child with maths?</vt:lpstr>
      <vt:lpstr>3. Reading Planners in on Fridays</vt:lpstr>
      <vt:lpstr>PowerPoint Presentation</vt:lpstr>
      <vt:lpstr>The Importance of Reading for Pleasure</vt:lpstr>
      <vt:lpstr>PowerPoint Presentation</vt:lpstr>
      <vt:lpstr>4. Spelling Tests</vt:lpstr>
      <vt:lpstr>PowerPoint Presentation</vt:lpstr>
      <vt:lpstr>PE and Games</vt:lpstr>
      <vt:lpstr>Stationery Reminders</vt:lpstr>
      <vt:lpstr>Whole School Focus ‘Inspire Every Pupil’</vt:lpstr>
      <vt:lpstr>Weekly Routines</vt:lpstr>
      <vt:lpstr>School Website</vt:lpstr>
      <vt:lpstr>Positive Routines</vt:lpstr>
      <vt:lpstr>After This Meeting</vt:lpstr>
      <vt:lpstr>Dates for the Diary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consultation evening</dc:title>
  <dc:creator>Kate Barratt</dc:creator>
  <cp:lastModifiedBy>S Hafford-Robson</cp:lastModifiedBy>
  <cp:revision>189</cp:revision>
  <cp:lastPrinted>2026-09-22T12:23:24Z</cp:lastPrinted>
  <dcterms:created xsi:type="dcterms:W3CDTF">2013-09-18T14:39:14Z</dcterms:created>
  <dcterms:modified xsi:type="dcterms:W3CDTF">2026-09-23T15:34:05Z</dcterms:modified>
</cp:coreProperties>
</file>