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handoutMasterIdLst>
    <p:handoutMasterId r:id="rId15"/>
  </p:handoutMasterIdLst>
  <p:sldIdLst>
    <p:sldId id="256" r:id="rId2"/>
    <p:sldId id="257" r:id="rId3"/>
    <p:sldId id="258" r:id="rId4"/>
    <p:sldId id="272" r:id="rId5"/>
    <p:sldId id="259" r:id="rId6"/>
    <p:sldId id="270" r:id="rId7"/>
    <p:sldId id="260" r:id="rId8"/>
    <p:sldId id="273" r:id="rId9"/>
    <p:sldId id="261" r:id="rId10"/>
    <p:sldId id="274" r:id="rId11"/>
    <p:sldId id="263" r:id="rId12"/>
    <p:sldId id="264" r:id="rId1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7" d="100"/>
          <a:sy n="107" d="100"/>
        </p:scale>
        <p:origin x="1734"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52FD24C5-5C38-435A-A724-9A25A8319AA1}" type="datetimeFigureOut">
              <a:rPr lang="en-GB" smtClean="0"/>
              <a:t>23/09/2025</a:t>
            </a:fld>
            <a:endParaRPr lang="en-GB" dirty="0"/>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54BE5DB2-5ADE-49EF-9F1C-4BFDE48EB2DF}" type="slidenum">
              <a:rPr lang="en-GB" smtClean="0"/>
              <a:t>‹#›</a:t>
            </a:fld>
            <a:endParaRPr lang="en-GB" dirty="0"/>
          </a:p>
        </p:txBody>
      </p:sp>
    </p:spTree>
    <p:extLst>
      <p:ext uri="{BB962C8B-B14F-4D97-AF65-F5344CB8AC3E}">
        <p14:creationId xmlns:p14="http://schemas.microsoft.com/office/powerpoint/2010/main" val="224288490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DAA1D510-01EA-44D9-99B4-80623CB6B531}" type="datetimeFigureOut">
              <a:rPr lang="en-GB" smtClean="0"/>
              <a:t>23/09/2025</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E8C7369F-7908-4F69-9B4F-C4295610AAF1}" type="slidenum">
              <a:rPr lang="en-GB" smtClean="0"/>
              <a:t>‹#›</a:t>
            </a:fld>
            <a:endParaRPr lang="en-GB"/>
          </a:p>
        </p:txBody>
      </p:sp>
    </p:spTree>
    <p:extLst>
      <p:ext uri="{BB962C8B-B14F-4D97-AF65-F5344CB8AC3E}">
        <p14:creationId xmlns:p14="http://schemas.microsoft.com/office/powerpoint/2010/main" val="7861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8C7369F-7908-4F69-9B4F-C4295610AAF1}" type="slidenum">
              <a:rPr lang="en-GB" smtClean="0"/>
              <a:t>1</a:t>
            </a:fld>
            <a:endParaRPr lang="en-GB"/>
          </a:p>
        </p:txBody>
      </p:sp>
    </p:spTree>
    <p:extLst>
      <p:ext uri="{BB962C8B-B14F-4D97-AF65-F5344CB8AC3E}">
        <p14:creationId xmlns:p14="http://schemas.microsoft.com/office/powerpoint/2010/main" val="26886504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8C7369F-7908-4F69-9B4F-C4295610AAF1}" type="slidenum">
              <a:rPr lang="en-GB" smtClean="0"/>
              <a:t>2</a:t>
            </a:fld>
            <a:endParaRPr lang="en-GB"/>
          </a:p>
        </p:txBody>
      </p:sp>
    </p:spTree>
    <p:extLst>
      <p:ext uri="{BB962C8B-B14F-4D97-AF65-F5344CB8AC3E}">
        <p14:creationId xmlns:p14="http://schemas.microsoft.com/office/powerpoint/2010/main" val="18974336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8C7369F-7908-4F69-9B4F-C4295610AAF1}" type="slidenum">
              <a:rPr lang="en-GB" smtClean="0"/>
              <a:t>3</a:t>
            </a:fld>
            <a:endParaRPr lang="en-GB"/>
          </a:p>
        </p:txBody>
      </p:sp>
    </p:spTree>
    <p:extLst>
      <p:ext uri="{BB962C8B-B14F-4D97-AF65-F5344CB8AC3E}">
        <p14:creationId xmlns:p14="http://schemas.microsoft.com/office/powerpoint/2010/main" val="36262980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8C7369F-7908-4F69-9B4F-C4295610AAF1}" type="slidenum">
              <a:rPr lang="en-GB" smtClean="0"/>
              <a:t>4</a:t>
            </a:fld>
            <a:endParaRPr lang="en-GB"/>
          </a:p>
        </p:txBody>
      </p:sp>
    </p:spTree>
    <p:extLst>
      <p:ext uri="{BB962C8B-B14F-4D97-AF65-F5344CB8AC3E}">
        <p14:creationId xmlns:p14="http://schemas.microsoft.com/office/powerpoint/2010/main" val="19395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8C7369F-7908-4F69-9B4F-C4295610AAF1}" type="slidenum">
              <a:rPr lang="en-GB" smtClean="0"/>
              <a:t>5</a:t>
            </a:fld>
            <a:endParaRPr lang="en-GB"/>
          </a:p>
        </p:txBody>
      </p:sp>
    </p:spTree>
    <p:extLst>
      <p:ext uri="{BB962C8B-B14F-4D97-AF65-F5344CB8AC3E}">
        <p14:creationId xmlns:p14="http://schemas.microsoft.com/office/powerpoint/2010/main" val="25481474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8C7369F-7908-4F69-9B4F-C4295610AAF1}" type="slidenum">
              <a:rPr lang="en-GB" smtClean="0"/>
              <a:t>6</a:t>
            </a:fld>
            <a:endParaRPr lang="en-GB"/>
          </a:p>
        </p:txBody>
      </p:sp>
    </p:spTree>
    <p:extLst>
      <p:ext uri="{BB962C8B-B14F-4D97-AF65-F5344CB8AC3E}">
        <p14:creationId xmlns:p14="http://schemas.microsoft.com/office/powerpoint/2010/main" val="37235208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8C7369F-7908-4F69-9B4F-C4295610AAF1}" type="slidenum">
              <a:rPr lang="en-GB" smtClean="0"/>
              <a:t>7</a:t>
            </a:fld>
            <a:endParaRPr lang="en-GB"/>
          </a:p>
        </p:txBody>
      </p:sp>
    </p:spTree>
    <p:extLst>
      <p:ext uri="{BB962C8B-B14F-4D97-AF65-F5344CB8AC3E}">
        <p14:creationId xmlns:p14="http://schemas.microsoft.com/office/powerpoint/2010/main" val="35106324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8C7369F-7908-4F69-9B4F-C4295610AAF1}" type="slidenum">
              <a:rPr lang="en-GB" smtClean="0"/>
              <a:t>8</a:t>
            </a:fld>
            <a:endParaRPr lang="en-GB"/>
          </a:p>
        </p:txBody>
      </p:sp>
    </p:spTree>
    <p:extLst>
      <p:ext uri="{BB962C8B-B14F-4D97-AF65-F5344CB8AC3E}">
        <p14:creationId xmlns:p14="http://schemas.microsoft.com/office/powerpoint/2010/main" val="33139474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8C7369F-7908-4F69-9B4F-C4295610AAF1}" type="slidenum">
              <a:rPr lang="en-GB" smtClean="0"/>
              <a:t>9</a:t>
            </a:fld>
            <a:endParaRPr lang="en-GB"/>
          </a:p>
        </p:txBody>
      </p:sp>
    </p:spTree>
    <p:extLst>
      <p:ext uri="{BB962C8B-B14F-4D97-AF65-F5344CB8AC3E}">
        <p14:creationId xmlns:p14="http://schemas.microsoft.com/office/powerpoint/2010/main" val="17547469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8C7369F-7908-4F69-9B4F-C4295610AAF1}" type="slidenum">
              <a:rPr lang="en-GB" smtClean="0"/>
              <a:t>10</a:t>
            </a:fld>
            <a:endParaRPr lang="en-GB"/>
          </a:p>
        </p:txBody>
      </p:sp>
    </p:spTree>
    <p:extLst>
      <p:ext uri="{BB962C8B-B14F-4D97-AF65-F5344CB8AC3E}">
        <p14:creationId xmlns:p14="http://schemas.microsoft.com/office/powerpoint/2010/main" val="36995162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8C7369F-7908-4F69-9B4F-C4295610AAF1}" type="slidenum">
              <a:rPr lang="en-GB" smtClean="0"/>
              <a:t>11</a:t>
            </a:fld>
            <a:endParaRPr lang="en-GB"/>
          </a:p>
        </p:txBody>
      </p:sp>
    </p:spTree>
    <p:extLst>
      <p:ext uri="{BB962C8B-B14F-4D97-AF65-F5344CB8AC3E}">
        <p14:creationId xmlns:p14="http://schemas.microsoft.com/office/powerpoint/2010/main" val="6921656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8C7369F-7908-4F69-9B4F-C4295610AAF1}" type="slidenum">
              <a:rPr lang="en-GB" smtClean="0"/>
              <a:t>12</a:t>
            </a:fld>
            <a:endParaRPr lang="en-GB"/>
          </a:p>
        </p:txBody>
      </p:sp>
    </p:spTree>
    <p:extLst>
      <p:ext uri="{BB962C8B-B14F-4D97-AF65-F5344CB8AC3E}">
        <p14:creationId xmlns:p14="http://schemas.microsoft.com/office/powerpoint/2010/main" val="16261752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A8F9863-46A8-40D9-B223-F4D0F5BF16D0}" type="datetimeFigureOut">
              <a:rPr lang="en-GB" smtClean="0"/>
              <a:t>23/09/2025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A2C5DBF-4AB5-4179-B3E1-31B78C87D45C}" type="slidenum">
              <a:rPr lang="en-GB" smtClean="0"/>
              <a:t>‹#›</a:t>
            </a:fld>
            <a:endParaRPr lang="en-GB" dirty="0"/>
          </a:p>
        </p:txBody>
      </p:sp>
    </p:spTree>
    <p:extLst>
      <p:ext uri="{BB962C8B-B14F-4D97-AF65-F5344CB8AC3E}">
        <p14:creationId xmlns:p14="http://schemas.microsoft.com/office/powerpoint/2010/main" val="13538685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A8F9863-46A8-40D9-B223-F4D0F5BF16D0}" type="datetimeFigureOut">
              <a:rPr lang="en-GB" smtClean="0"/>
              <a:t>23/09/2025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A2C5DBF-4AB5-4179-B3E1-31B78C87D45C}" type="slidenum">
              <a:rPr lang="en-GB" smtClean="0"/>
              <a:t>‹#›</a:t>
            </a:fld>
            <a:endParaRPr lang="en-GB" dirty="0"/>
          </a:p>
        </p:txBody>
      </p:sp>
    </p:spTree>
    <p:extLst>
      <p:ext uri="{BB962C8B-B14F-4D97-AF65-F5344CB8AC3E}">
        <p14:creationId xmlns:p14="http://schemas.microsoft.com/office/powerpoint/2010/main" val="34038343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A8F9863-46A8-40D9-B223-F4D0F5BF16D0}" type="datetimeFigureOut">
              <a:rPr lang="en-GB" smtClean="0"/>
              <a:t>23/09/2025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A2C5DBF-4AB5-4179-B3E1-31B78C87D45C}" type="slidenum">
              <a:rPr lang="en-GB" smtClean="0"/>
              <a:t>‹#›</a:t>
            </a:fld>
            <a:endParaRPr lang="en-GB" dirty="0"/>
          </a:p>
        </p:txBody>
      </p:sp>
    </p:spTree>
    <p:extLst>
      <p:ext uri="{BB962C8B-B14F-4D97-AF65-F5344CB8AC3E}">
        <p14:creationId xmlns:p14="http://schemas.microsoft.com/office/powerpoint/2010/main" val="27847096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A8F9863-46A8-40D9-B223-F4D0F5BF16D0}" type="datetimeFigureOut">
              <a:rPr lang="en-GB" smtClean="0"/>
              <a:t>23/09/2025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A2C5DBF-4AB5-4179-B3E1-31B78C87D45C}" type="slidenum">
              <a:rPr lang="en-GB" smtClean="0"/>
              <a:t>‹#›</a:t>
            </a:fld>
            <a:endParaRPr lang="en-GB" dirty="0"/>
          </a:p>
        </p:txBody>
      </p:sp>
    </p:spTree>
    <p:extLst>
      <p:ext uri="{BB962C8B-B14F-4D97-AF65-F5344CB8AC3E}">
        <p14:creationId xmlns:p14="http://schemas.microsoft.com/office/powerpoint/2010/main" val="39582985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A8F9863-46A8-40D9-B223-F4D0F5BF16D0}" type="datetimeFigureOut">
              <a:rPr lang="en-GB" smtClean="0"/>
              <a:t>23/09/2025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1A2C5DBF-4AB5-4179-B3E1-31B78C87D45C}" type="slidenum">
              <a:rPr lang="en-GB" smtClean="0"/>
              <a:t>‹#›</a:t>
            </a:fld>
            <a:endParaRPr lang="en-GB" dirty="0"/>
          </a:p>
        </p:txBody>
      </p:sp>
    </p:spTree>
    <p:extLst>
      <p:ext uri="{BB962C8B-B14F-4D97-AF65-F5344CB8AC3E}">
        <p14:creationId xmlns:p14="http://schemas.microsoft.com/office/powerpoint/2010/main" val="33507805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A8F9863-46A8-40D9-B223-F4D0F5BF16D0}" type="datetimeFigureOut">
              <a:rPr lang="en-GB" smtClean="0"/>
              <a:t>23/09/2025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1A2C5DBF-4AB5-4179-B3E1-31B78C87D45C}" type="slidenum">
              <a:rPr lang="en-GB" smtClean="0"/>
              <a:t>‹#›</a:t>
            </a:fld>
            <a:endParaRPr lang="en-GB" dirty="0"/>
          </a:p>
        </p:txBody>
      </p:sp>
    </p:spTree>
    <p:extLst>
      <p:ext uri="{BB962C8B-B14F-4D97-AF65-F5344CB8AC3E}">
        <p14:creationId xmlns:p14="http://schemas.microsoft.com/office/powerpoint/2010/main" val="40060035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8F9863-46A8-40D9-B223-F4D0F5BF16D0}" type="datetimeFigureOut">
              <a:rPr lang="en-GB" smtClean="0"/>
              <a:t>23/09/2025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1A2C5DBF-4AB5-4179-B3E1-31B78C87D45C}" type="slidenum">
              <a:rPr lang="en-GB" smtClean="0"/>
              <a:t>‹#›</a:t>
            </a:fld>
            <a:endParaRPr lang="en-GB" dirty="0"/>
          </a:p>
        </p:txBody>
      </p:sp>
    </p:spTree>
    <p:extLst>
      <p:ext uri="{BB962C8B-B14F-4D97-AF65-F5344CB8AC3E}">
        <p14:creationId xmlns:p14="http://schemas.microsoft.com/office/powerpoint/2010/main" val="10858295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A8F9863-46A8-40D9-B223-F4D0F5BF16D0}" type="datetimeFigureOut">
              <a:rPr lang="en-GB" smtClean="0"/>
              <a:t>23/09/2025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A2C5DBF-4AB5-4179-B3E1-31B78C87D45C}" type="slidenum">
              <a:rPr lang="en-GB" smtClean="0"/>
              <a:t>‹#›</a:t>
            </a:fld>
            <a:endParaRPr lang="en-GB" dirty="0"/>
          </a:p>
        </p:txBody>
      </p:sp>
    </p:spTree>
    <p:extLst>
      <p:ext uri="{BB962C8B-B14F-4D97-AF65-F5344CB8AC3E}">
        <p14:creationId xmlns:p14="http://schemas.microsoft.com/office/powerpoint/2010/main" val="31203700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A8F9863-46A8-40D9-B223-F4D0F5BF16D0}" type="datetimeFigureOut">
              <a:rPr lang="en-GB" smtClean="0"/>
              <a:t>23/09/2025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A2C5DBF-4AB5-4179-B3E1-31B78C87D45C}" type="slidenum">
              <a:rPr lang="en-GB" smtClean="0"/>
              <a:t>‹#›</a:t>
            </a:fld>
            <a:endParaRPr lang="en-GB" dirty="0"/>
          </a:p>
        </p:txBody>
      </p:sp>
    </p:spTree>
    <p:extLst>
      <p:ext uri="{BB962C8B-B14F-4D97-AF65-F5344CB8AC3E}">
        <p14:creationId xmlns:p14="http://schemas.microsoft.com/office/powerpoint/2010/main" val="33285547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A8F9863-46A8-40D9-B223-F4D0F5BF16D0}" type="datetimeFigureOut">
              <a:rPr lang="en-GB" smtClean="0"/>
              <a:t>23/09/2025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A2C5DBF-4AB5-4179-B3E1-31B78C87D45C}" type="slidenum">
              <a:rPr lang="en-GB" smtClean="0"/>
              <a:t>‹#›</a:t>
            </a:fld>
            <a:endParaRPr lang="en-GB" dirty="0"/>
          </a:p>
        </p:txBody>
      </p:sp>
    </p:spTree>
    <p:extLst>
      <p:ext uri="{BB962C8B-B14F-4D97-AF65-F5344CB8AC3E}">
        <p14:creationId xmlns:p14="http://schemas.microsoft.com/office/powerpoint/2010/main" val="1768925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A8F9863-46A8-40D9-B223-F4D0F5BF16D0}" type="datetimeFigureOut">
              <a:rPr lang="en-GB" smtClean="0"/>
              <a:t>23/09/2025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A2C5DBF-4AB5-4179-B3E1-31B78C87D45C}" type="slidenum">
              <a:rPr lang="en-GB" smtClean="0"/>
              <a:t>‹#›</a:t>
            </a:fld>
            <a:endParaRPr lang="en-GB" dirty="0"/>
          </a:p>
        </p:txBody>
      </p:sp>
    </p:spTree>
    <p:extLst>
      <p:ext uri="{BB962C8B-B14F-4D97-AF65-F5344CB8AC3E}">
        <p14:creationId xmlns:p14="http://schemas.microsoft.com/office/powerpoint/2010/main" val="32213211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E6DCAC"/>
            </a:gs>
            <a:gs pos="12000">
              <a:srgbClr val="E6D78A"/>
            </a:gs>
            <a:gs pos="30000">
              <a:srgbClr val="C7AC4C"/>
            </a:gs>
            <a:gs pos="45000">
              <a:srgbClr val="E6D78A"/>
            </a:gs>
            <a:gs pos="77000">
              <a:srgbClr val="C7AC4C"/>
            </a:gs>
            <a:gs pos="100000">
              <a:srgbClr val="E6DCAC"/>
            </a:gs>
          </a:gsLst>
          <a:lin ang="27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8F9863-46A8-40D9-B223-F4D0F5BF16D0}" type="datetimeFigureOut">
              <a:rPr lang="en-GB" smtClean="0"/>
              <a:t>23/09/2025</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2C5DBF-4AB5-4179-B3E1-31B78C87D45C}" type="slidenum">
              <a:rPr lang="en-GB" smtClean="0"/>
              <a:t>‹#›</a:t>
            </a:fld>
            <a:endParaRPr lang="en-GB" dirty="0"/>
          </a:p>
        </p:txBody>
      </p:sp>
    </p:spTree>
    <p:extLst>
      <p:ext uri="{BB962C8B-B14F-4D97-AF65-F5344CB8AC3E}">
        <p14:creationId xmlns:p14="http://schemas.microsoft.com/office/powerpoint/2010/main" val="9691240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kent.gov.uk/ola"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www.kent.gov.uk/education-and-children/schools/school-places"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mailto:kentonlineadmissions@kent.gov.uk"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kent.cloud.servelec-synergy.com/Synergy/Admissions.aspx" TargetMode="External"/><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hyperlink" Target="mailto:kentonlineadmissions@kent.gov.uk" TargetMode="Externa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mailto:Kent.admissions@kent.gov.uk"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mailto:kentparentpartnershipservice@kent.gov.uk"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564904"/>
            <a:ext cx="7772400" cy="1470025"/>
          </a:xfrm>
        </p:spPr>
        <p:txBody>
          <a:bodyPr>
            <a:noAutofit/>
          </a:bodyPr>
          <a:lstStyle/>
          <a:p>
            <a:r>
              <a:rPr lang="en-GB" sz="6000" dirty="0"/>
              <a:t>Secondary Application  Meeting</a:t>
            </a:r>
            <a:br>
              <a:rPr lang="en-GB" sz="6000" dirty="0"/>
            </a:br>
            <a:br>
              <a:rPr lang="en-GB" sz="6000" dirty="0"/>
            </a:br>
            <a:r>
              <a:rPr lang="en-GB" sz="6000" dirty="0"/>
              <a:t>23</a:t>
            </a:r>
            <a:r>
              <a:rPr lang="en-GB" sz="6000" baseline="30000" dirty="0"/>
              <a:t>rd</a:t>
            </a:r>
            <a:r>
              <a:rPr lang="en-GB" sz="6000" dirty="0"/>
              <a:t> September 2025</a:t>
            </a:r>
            <a:br>
              <a:rPr lang="en-GB" sz="6000" dirty="0"/>
            </a:br>
            <a:br>
              <a:rPr lang="en-GB" sz="6000" dirty="0"/>
            </a:br>
            <a:r>
              <a:rPr lang="en-GB" sz="6000" dirty="0"/>
              <a:t>Welcome</a:t>
            </a:r>
            <a:br>
              <a:rPr lang="en-GB" sz="6000" dirty="0"/>
            </a:br>
            <a:r>
              <a:rPr lang="en-GB" sz="2000" dirty="0"/>
              <a:t>All slides will be put on the school website.</a:t>
            </a:r>
          </a:p>
        </p:txBody>
      </p:sp>
    </p:spTree>
    <p:extLst>
      <p:ext uri="{BB962C8B-B14F-4D97-AF65-F5344CB8AC3E}">
        <p14:creationId xmlns:p14="http://schemas.microsoft.com/office/powerpoint/2010/main" val="14745590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95736" y="188640"/>
            <a:ext cx="4248472" cy="584775"/>
          </a:xfrm>
          <a:prstGeom prst="rect">
            <a:avLst/>
          </a:prstGeom>
          <a:noFill/>
        </p:spPr>
        <p:txBody>
          <a:bodyPr wrap="square" rtlCol="0">
            <a:spAutoFit/>
          </a:bodyPr>
          <a:lstStyle/>
          <a:p>
            <a:pPr algn="ctr"/>
            <a:r>
              <a:rPr lang="en-GB" sz="3200" dirty="0"/>
              <a:t>Key Dates</a:t>
            </a:r>
          </a:p>
        </p:txBody>
      </p:sp>
      <p:graphicFrame>
        <p:nvGraphicFramePr>
          <p:cNvPr id="5" name="Table 4"/>
          <p:cNvGraphicFramePr>
            <a:graphicFrameLocks noGrp="1"/>
          </p:cNvGraphicFramePr>
          <p:nvPr>
            <p:extLst>
              <p:ext uri="{D42A27DB-BD31-4B8C-83A1-F6EECF244321}">
                <p14:modId xmlns:p14="http://schemas.microsoft.com/office/powerpoint/2010/main" val="2191777258"/>
              </p:ext>
            </p:extLst>
          </p:nvPr>
        </p:nvGraphicFramePr>
        <p:xfrm>
          <a:off x="395536" y="908720"/>
          <a:ext cx="8352928" cy="5516686"/>
        </p:xfrm>
        <a:graphic>
          <a:graphicData uri="http://schemas.openxmlformats.org/drawingml/2006/table">
            <a:tbl>
              <a:tblPr firstRow="1" bandRow="1">
                <a:tableStyleId>{5C22544A-7EE6-4342-B048-85BDC9FD1C3A}</a:tableStyleId>
              </a:tblPr>
              <a:tblGrid>
                <a:gridCol w="4176464">
                  <a:extLst>
                    <a:ext uri="{9D8B030D-6E8A-4147-A177-3AD203B41FA5}">
                      <a16:colId xmlns:a16="http://schemas.microsoft.com/office/drawing/2014/main" val="20000"/>
                    </a:ext>
                  </a:extLst>
                </a:gridCol>
                <a:gridCol w="4176464">
                  <a:extLst>
                    <a:ext uri="{9D8B030D-6E8A-4147-A177-3AD203B41FA5}">
                      <a16:colId xmlns:a16="http://schemas.microsoft.com/office/drawing/2014/main" val="20001"/>
                    </a:ext>
                  </a:extLst>
                </a:gridCol>
              </a:tblGrid>
              <a:tr h="1152128">
                <a:tc>
                  <a:txBody>
                    <a:bodyPr/>
                    <a:lstStyle/>
                    <a:p>
                      <a:r>
                        <a:rPr lang="en-GB" dirty="0"/>
                        <a:t>Kent Test </a:t>
                      </a:r>
                    </a:p>
                  </a:txBody>
                  <a:tcPr/>
                </a:tc>
                <a:tc>
                  <a:txBody>
                    <a:bodyPr/>
                    <a:lstStyle/>
                    <a:p>
                      <a:r>
                        <a:rPr lang="en-GB" b="1" baseline="0" dirty="0"/>
                        <a:t>Results</a:t>
                      </a:r>
                    </a:p>
                    <a:p>
                      <a:r>
                        <a:rPr lang="en-GB" b="0" baseline="0" dirty="0"/>
                        <a:t>Results sent to parents by email Thursday 16</a:t>
                      </a:r>
                      <a:r>
                        <a:rPr lang="en-GB" b="0" baseline="30000" dirty="0"/>
                        <a:t>th</a:t>
                      </a:r>
                      <a:r>
                        <a:rPr lang="en-GB" b="0" baseline="0" dirty="0"/>
                        <a:t> October 2025 after 4pm. It will state G for Grammar or H for High School. It will also contain your child’s score. </a:t>
                      </a:r>
                    </a:p>
                  </a:txBody>
                  <a:tcPr/>
                </a:tc>
                <a:extLst>
                  <a:ext uri="{0D108BD9-81ED-4DB2-BD59-A6C34878D82A}">
                    <a16:rowId xmlns:a16="http://schemas.microsoft.com/office/drawing/2014/main" val="10000"/>
                  </a:ext>
                </a:extLst>
              </a:tr>
              <a:tr h="552061">
                <a:tc>
                  <a:txBody>
                    <a:bodyPr/>
                    <a:lstStyle/>
                    <a:p>
                      <a:r>
                        <a:rPr lang="en-GB" dirty="0"/>
                        <a:t>National SCAF closing date</a:t>
                      </a:r>
                    </a:p>
                  </a:txBody>
                  <a:tcPr/>
                </a:tc>
                <a:tc>
                  <a:txBody>
                    <a:bodyPr/>
                    <a:lstStyle/>
                    <a:p>
                      <a:r>
                        <a:rPr lang="en-GB" baseline="0" dirty="0"/>
                        <a:t>Friday 31</a:t>
                      </a:r>
                      <a:r>
                        <a:rPr lang="en-GB" baseline="30000" dirty="0"/>
                        <a:t>st</a:t>
                      </a:r>
                      <a:r>
                        <a:rPr lang="en-GB" baseline="0" dirty="0"/>
                        <a:t> October 2025</a:t>
                      </a:r>
                      <a:endParaRPr lang="en-GB" dirty="0"/>
                    </a:p>
                  </a:txBody>
                  <a:tcPr/>
                </a:tc>
                <a:extLst>
                  <a:ext uri="{0D108BD9-81ED-4DB2-BD59-A6C34878D82A}">
                    <a16:rowId xmlns:a16="http://schemas.microsoft.com/office/drawing/2014/main" val="10001"/>
                  </a:ext>
                </a:extLst>
              </a:tr>
              <a:tr h="1166963">
                <a:tc>
                  <a:txBody>
                    <a:bodyPr/>
                    <a:lstStyle/>
                    <a:p>
                      <a:r>
                        <a:rPr lang="en-GB" dirty="0"/>
                        <a:t>National Offer Day</a:t>
                      </a:r>
                    </a:p>
                  </a:txBody>
                  <a:tcPr/>
                </a:tc>
                <a:tc>
                  <a:txBody>
                    <a:bodyPr/>
                    <a:lstStyle/>
                    <a:p>
                      <a:r>
                        <a:rPr lang="en-GB" dirty="0"/>
                        <a:t>Monday 2</a:t>
                      </a:r>
                      <a:r>
                        <a:rPr lang="en-GB" baseline="30000" dirty="0"/>
                        <a:t>nd</a:t>
                      </a:r>
                      <a:r>
                        <a:rPr lang="en-GB" dirty="0"/>
                        <a:t> March 2026 by email after</a:t>
                      </a:r>
                      <a:r>
                        <a:rPr lang="en-GB" baseline="0" dirty="0"/>
                        <a:t> 4.00pm. You can also log on after 5.00pm to view which school you have been offered. </a:t>
                      </a:r>
                      <a:endParaRPr lang="en-GB" dirty="0"/>
                    </a:p>
                  </a:txBody>
                  <a:tcPr/>
                </a:tc>
                <a:extLst>
                  <a:ext uri="{0D108BD9-81ED-4DB2-BD59-A6C34878D82A}">
                    <a16:rowId xmlns:a16="http://schemas.microsoft.com/office/drawing/2014/main" val="10002"/>
                  </a:ext>
                </a:extLst>
              </a:tr>
              <a:tr h="958261">
                <a:tc>
                  <a:txBody>
                    <a:bodyPr/>
                    <a:lstStyle/>
                    <a:p>
                      <a:r>
                        <a:rPr lang="en-GB" dirty="0"/>
                        <a:t>Deadline for Accepting/Refusing </a:t>
                      </a:r>
                    </a:p>
                    <a:p>
                      <a:r>
                        <a:rPr lang="en-GB" dirty="0"/>
                        <a:t>Deadline</a:t>
                      </a:r>
                      <a:r>
                        <a:rPr lang="en-GB" baseline="0" dirty="0"/>
                        <a:t> for going on to a waiting list</a:t>
                      </a:r>
                      <a:endParaRPr lang="en-GB" dirty="0"/>
                    </a:p>
                  </a:txBody>
                  <a:tcPr/>
                </a:tc>
                <a:tc>
                  <a:txBody>
                    <a:bodyPr/>
                    <a:lstStyle/>
                    <a:p>
                      <a:r>
                        <a:rPr lang="en-GB" baseline="0" dirty="0"/>
                        <a:t>Monday 16</a:t>
                      </a:r>
                      <a:r>
                        <a:rPr lang="en-GB" baseline="30000" dirty="0"/>
                        <a:t>th</a:t>
                      </a:r>
                      <a:r>
                        <a:rPr lang="en-GB" baseline="0" dirty="0"/>
                        <a:t> March 2026</a:t>
                      </a:r>
                      <a:endParaRPr lang="en-GB" dirty="0"/>
                    </a:p>
                  </a:txBody>
                  <a:tcPr/>
                </a:tc>
                <a:extLst>
                  <a:ext uri="{0D108BD9-81ED-4DB2-BD59-A6C34878D82A}">
                    <a16:rowId xmlns:a16="http://schemas.microsoft.com/office/drawing/2014/main" val="3134334466"/>
                  </a:ext>
                </a:extLst>
              </a:tr>
              <a:tr h="677302">
                <a:tc>
                  <a:txBody>
                    <a:bodyPr/>
                    <a:lstStyle/>
                    <a:p>
                      <a:r>
                        <a:rPr lang="en-GB" dirty="0"/>
                        <a:t>Deadline</a:t>
                      </a:r>
                      <a:r>
                        <a:rPr lang="en-GB" baseline="0" dirty="0"/>
                        <a:t> for lodging an appeal</a:t>
                      </a:r>
                      <a:endParaRPr lang="en-GB" dirty="0"/>
                    </a:p>
                  </a:txBody>
                  <a:tcPr/>
                </a:tc>
                <a:tc>
                  <a:txBody>
                    <a:bodyPr/>
                    <a:lstStyle/>
                    <a:p>
                      <a:r>
                        <a:rPr lang="en-GB" dirty="0"/>
                        <a:t>Monday 30</a:t>
                      </a:r>
                      <a:r>
                        <a:rPr lang="en-GB" baseline="30000" dirty="0"/>
                        <a:t>th</a:t>
                      </a:r>
                      <a:r>
                        <a:rPr lang="en-GB" dirty="0"/>
                        <a:t> March 2026</a:t>
                      </a:r>
                    </a:p>
                    <a:p>
                      <a:r>
                        <a:rPr lang="en-GB" dirty="0"/>
                        <a:t>(Appeals heard April – June)</a:t>
                      </a:r>
                    </a:p>
                  </a:txBody>
                  <a:tcPr/>
                </a:tc>
                <a:extLst>
                  <a:ext uri="{0D108BD9-81ED-4DB2-BD59-A6C34878D82A}">
                    <a16:rowId xmlns:a16="http://schemas.microsoft.com/office/drawing/2014/main" val="519573255"/>
                  </a:ext>
                </a:extLst>
              </a:tr>
              <a:tr h="677302">
                <a:tc>
                  <a:txBody>
                    <a:bodyPr/>
                    <a:lstStyle/>
                    <a:p>
                      <a:r>
                        <a:rPr lang="en-GB" dirty="0"/>
                        <a:t>Reallocation of places</a:t>
                      </a:r>
                    </a:p>
                  </a:txBody>
                  <a:tcPr/>
                </a:tc>
                <a:tc>
                  <a:txBody>
                    <a:bodyPr/>
                    <a:lstStyle/>
                    <a:p>
                      <a:r>
                        <a:rPr lang="en-GB" dirty="0"/>
                        <a:t>Thursday 23</a:t>
                      </a:r>
                      <a:r>
                        <a:rPr lang="en-GB" baseline="30000" dirty="0"/>
                        <a:t>rd</a:t>
                      </a:r>
                      <a:r>
                        <a:rPr lang="en-GB" dirty="0"/>
                        <a:t> April 2026</a:t>
                      </a:r>
                    </a:p>
                  </a:txBody>
                  <a:tcPr/>
                </a:tc>
                <a:extLst>
                  <a:ext uri="{0D108BD9-81ED-4DB2-BD59-A6C34878D82A}">
                    <a16:rowId xmlns:a16="http://schemas.microsoft.com/office/drawing/2014/main" val="938426770"/>
                  </a:ext>
                </a:extLst>
              </a:tr>
            </a:tbl>
          </a:graphicData>
        </a:graphic>
      </p:graphicFrame>
    </p:spTree>
    <p:extLst>
      <p:ext uri="{BB962C8B-B14F-4D97-AF65-F5344CB8AC3E}">
        <p14:creationId xmlns:p14="http://schemas.microsoft.com/office/powerpoint/2010/main" val="34300445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6265" y="404663"/>
            <a:ext cx="7809959" cy="584775"/>
          </a:xfrm>
          <a:prstGeom prst="rect">
            <a:avLst/>
          </a:prstGeom>
        </p:spPr>
        <p:txBody>
          <a:bodyPr wrap="none">
            <a:spAutoFit/>
          </a:bodyPr>
          <a:lstStyle/>
          <a:p>
            <a:r>
              <a:rPr lang="en-GB" sz="3200" b="1" dirty="0"/>
              <a:t>Secondary Common Application Form (SCAF)</a:t>
            </a:r>
            <a:endParaRPr lang="en-GB" sz="3200" dirty="0"/>
          </a:p>
        </p:txBody>
      </p:sp>
      <p:sp>
        <p:nvSpPr>
          <p:cNvPr id="5" name="Rectangle 4"/>
          <p:cNvSpPr/>
          <p:nvPr/>
        </p:nvSpPr>
        <p:spPr>
          <a:xfrm>
            <a:off x="539552" y="1388441"/>
            <a:ext cx="8352928" cy="4228850"/>
          </a:xfrm>
          <a:prstGeom prst="rect">
            <a:avLst/>
          </a:prstGeom>
        </p:spPr>
        <p:txBody>
          <a:bodyPr wrap="square">
            <a:spAutoFit/>
          </a:bodyPr>
          <a:lstStyle/>
          <a:p>
            <a:pPr>
              <a:lnSpc>
                <a:spcPct val="80000"/>
              </a:lnSpc>
              <a:defRPr/>
            </a:pPr>
            <a:r>
              <a:rPr lang="en-GB" sz="2400" dirty="0"/>
              <a:t>To apply use the  Online Admission Website </a:t>
            </a:r>
          </a:p>
          <a:p>
            <a:pPr>
              <a:lnSpc>
                <a:spcPct val="80000"/>
              </a:lnSpc>
              <a:defRPr/>
            </a:pPr>
            <a:endParaRPr lang="en-GB" sz="2400" dirty="0">
              <a:hlinkClick r:id="rId3"/>
            </a:endParaRPr>
          </a:p>
          <a:p>
            <a:pPr algn="ctr">
              <a:lnSpc>
                <a:spcPct val="80000"/>
              </a:lnSpc>
              <a:defRPr/>
            </a:pPr>
            <a:r>
              <a:rPr lang="en-GB" sz="2400" dirty="0">
                <a:hlinkClick r:id="rId3"/>
              </a:rPr>
              <a:t>www.kent.gov.uk/ola</a:t>
            </a:r>
            <a:endParaRPr lang="en-GB" sz="2400" dirty="0"/>
          </a:p>
          <a:p>
            <a:pPr>
              <a:lnSpc>
                <a:spcPct val="80000"/>
              </a:lnSpc>
              <a:defRPr/>
            </a:pPr>
            <a:endParaRPr lang="en-GB" sz="2400" dirty="0"/>
          </a:p>
          <a:p>
            <a:pPr>
              <a:lnSpc>
                <a:spcPct val="80000"/>
              </a:lnSpc>
              <a:defRPr/>
            </a:pPr>
            <a:r>
              <a:rPr lang="en-GB" sz="2400" dirty="0"/>
              <a:t>Very useful website is the KCC Admissions pages:</a:t>
            </a:r>
          </a:p>
          <a:p>
            <a:pPr>
              <a:lnSpc>
                <a:spcPct val="80000"/>
              </a:lnSpc>
              <a:defRPr/>
            </a:pPr>
            <a:endParaRPr lang="en-GB" sz="2400" dirty="0"/>
          </a:p>
          <a:p>
            <a:pPr>
              <a:lnSpc>
                <a:spcPct val="80000"/>
              </a:lnSpc>
              <a:defRPr/>
            </a:pPr>
            <a:r>
              <a:rPr lang="en-GB" sz="2400" dirty="0">
                <a:hlinkClick r:id="rId4"/>
              </a:rPr>
              <a:t>www.kent.gov.uk/education-and-children/schools/school-places</a:t>
            </a:r>
            <a:endParaRPr lang="en-GB" sz="2400" dirty="0"/>
          </a:p>
          <a:p>
            <a:pPr>
              <a:lnSpc>
                <a:spcPct val="80000"/>
              </a:lnSpc>
              <a:defRPr/>
            </a:pPr>
            <a:endParaRPr lang="en-GB" sz="2400" dirty="0"/>
          </a:p>
          <a:p>
            <a:pPr>
              <a:lnSpc>
                <a:spcPct val="80000"/>
              </a:lnSpc>
              <a:defRPr/>
            </a:pPr>
            <a:endParaRPr lang="en-GB" sz="2400" dirty="0"/>
          </a:p>
          <a:p>
            <a:pPr>
              <a:lnSpc>
                <a:spcPct val="80000"/>
              </a:lnSpc>
              <a:defRPr/>
            </a:pPr>
            <a:endParaRPr lang="en-GB" sz="2400" dirty="0"/>
          </a:p>
          <a:p>
            <a:pPr>
              <a:lnSpc>
                <a:spcPct val="80000"/>
              </a:lnSpc>
              <a:defRPr/>
            </a:pPr>
            <a:r>
              <a:rPr lang="en-GB" sz="2400" dirty="0"/>
              <a:t>Kent parents are invited to express up to </a:t>
            </a:r>
            <a:r>
              <a:rPr lang="en-GB" sz="2400" b="1" u="sng" dirty="0"/>
              <a:t>four</a:t>
            </a:r>
            <a:r>
              <a:rPr lang="en-GB" sz="2400" dirty="0"/>
              <a:t> preferences in priority order. </a:t>
            </a:r>
            <a:r>
              <a:rPr lang="en-GB" sz="2400" b="1" dirty="0"/>
              <a:t>Put the schools in the order you want them. </a:t>
            </a:r>
            <a:r>
              <a:rPr lang="en-GB" sz="2400" i="1" dirty="0"/>
              <a:t>Putting down one school only will </a:t>
            </a:r>
            <a:r>
              <a:rPr lang="en-GB" sz="2400" b="1" i="1" u="sng" dirty="0"/>
              <a:t>not</a:t>
            </a:r>
            <a:r>
              <a:rPr lang="en-GB" sz="2400" b="1" i="1" dirty="0"/>
              <a:t> </a:t>
            </a:r>
            <a:r>
              <a:rPr lang="en-GB" sz="2400" i="1" dirty="0"/>
              <a:t>improve the chance of getting a place. </a:t>
            </a:r>
            <a:endParaRPr lang="en-GB" sz="2400" dirty="0"/>
          </a:p>
        </p:txBody>
      </p:sp>
    </p:spTree>
    <p:extLst>
      <p:ext uri="{BB962C8B-B14F-4D97-AF65-F5344CB8AC3E}">
        <p14:creationId xmlns:p14="http://schemas.microsoft.com/office/powerpoint/2010/main" val="40874093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F4ADC9D-AE14-4DF9-9E23-070E7920E832}"/>
              </a:ext>
            </a:extLst>
          </p:cNvPr>
          <p:cNvSpPr/>
          <p:nvPr/>
        </p:nvSpPr>
        <p:spPr>
          <a:xfrm>
            <a:off x="71500" y="44624"/>
            <a:ext cx="9001000" cy="6186309"/>
          </a:xfrm>
          <a:prstGeom prst="rect">
            <a:avLst/>
          </a:prstGeom>
        </p:spPr>
        <p:txBody>
          <a:bodyPr wrap="square">
            <a:spAutoFit/>
          </a:bodyPr>
          <a:lstStyle/>
          <a:p>
            <a:pPr fontAlgn="base"/>
            <a:r>
              <a:rPr lang="en-GB" sz="2200" b="1" dirty="0">
                <a:solidFill>
                  <a:srgbClr val="103A44"/>
                </a:solidFill>
              </a:rPr>
              <a:t>Applications for 2026</a:t>
            </a:r>
          </a:p>
          <a:p>
            <a:pPr fontAlgn="base"/>
            <a:endParaRPr lang="en-GB" sz="2200" b="1" dirty="0">
              <a:solidFill>
                <a:srgbClr val="103A44"/>
              </a:solidFill>
            </a:endParaRPr>
          </a:p>
          <a:p>
            <a:pPr fontAlgn="base"/>
            <a:r>
              <a:rPr lang="en-GB" sz="2200" dirty="0">
                <a:solidFill>
                  <a:srgbClr val="09262D"/>
                </a:solidFill>
              </a:rPr>
              <a:t>For children starting year 7 in September 2026 applications opened on Monday 1</a:t>
            </a:r>
            <a:r>
              <a:rPr lang="en-GB" sz="2200" baseline="30000" dirty="0">
                <a:solidFill>
                  <a:srgbClr val="09262D"/>
                </a:solidFill>
              </a:rPr>
              <a:t>St</a:t>
            </a:r>
            <a:r>
              <a:rPr lang="en-GB" sz="2200" dirty="0">
                <a:solidFill>
                  <a:srgbClr val="09262D"/>
                </a:solidFill>
              </a:rPr>
              <a:t>  September and will close on Friday 31</a:t>
            </a:r>
            <a:r>
              <a:rPr lang="en-GB" sz="2200" baseline="30000" dirty="0">
                <a:solidFill>
                  <a:srgbClr val="09262D"/>
                </a:solidFill>
              </a:rPr>
              <a:t>st</a:t>
            </a:r>
            <a:r>
              <a:rPr lang="en-GB" sz="2200" dirty="0">
                <a:solidFill>
                  <a:srgbClr val="09262D"/>
                </a:solidFill>
              </a:rPr>
              <a:t> October 2025.</a:t>
            </a:r>
          </a:p>
          <a:p>
            <a:pPr fontAlgn="base"/>
            <a:r>
              <a:rPr lang="en-GB" sz="2200" dirty="0">
                <a:solidFill>
                  <a:srgbClr val="09262D"/>
                </a:solidFill>
              </a:rPr>
              <a:t>You can apply for up to 4 schools.</a:t>
            </a:r>
          </a:p>
          <a:p>
            <a:pPr fontAlgn="base">
              <a:buFont typeface="Arial" panose="020B0604020202020204" pitchFamily="34" charset="0"/>
              <a:buChar char="•"/>
            </a:pPr>
            <a:r>
              <a:rPr lang="en-GB" sz="2200" dirty="0">
                <a:solidFill>
                  <a:srgbClr val="09262D"/>
                </a:solidFill>
              </a:rPr>
              <a:t>Put the schools in the order of preference.</a:t>
            </a:r>
          </a:p>
          <a:p>
            <a:pPr fontAlgn="base">
              <a:buFont typeface="Arial" panose="020B0604020202020204" pitchFamily="34" charset="0"/>
              <a:buChar char="•"/>
            </a:pPr>
            <a:r>
              <a:rPr lang="en-GB" sz="2200" dirty="0">
                <a:solidFill>
                  <a:srgbClr val="09262D"/>
                </a:solidFill>
              </a:rPr>
              <a:t>It’s in your best interest to list 4 schools.</a:t>
            </a:r>
          </a:p>
          <a:p>
            <a:pPr fontAlgn="base">
              <a:buFont typeface="Arial" panose="020B0604020202020204" pitchFamily="34" charset="0"/>
              <a:buChar char="•"/>
            </a:pPr>
            <a:r>
              <a:rPr lang="en-GB" sz="2200" dirty="0">
                <a:solidFill>
                  <a:srgbClr val="09262D"/>
                </a:solidFill>
              </a:rPr>
              <a:t>Naming only one school does not guarantee your child a place at that school or give priority for a place over another child.</a:t>
            </a:r>
          </a:p>
          <a:p>
            <a:pPr fontAlgn="base">
              <a:buFont typeface="Arial" panose="020B0604020202020204" pitchFamily="34" charset="0"/>
              <a:buChar char="•"/>
            </a:pPr>
            <a:r>
              <a:rPr lang="en-GB" sz="2200" dirty="0">
                <a:solidFill>
                  <a:srgbClr val="09262D"/>
                </a:solidFill>
              </a:rPr>
              <a:t>You are not able to name the same school more than once.</a:t>
            </a:r>
          </a:p>
          <a:p>
            <a:pPr fontAlgn="base"/>
            <a:endParaRPr lang="en-GB" sz="2200" dirty="0">
              <a:solidFill>
                <a:srgbClr val="09262D"/>
              </a:solidFill>
            </a:endParaRPr>
          </a:p>
          <a:p>
            <a:pPr fontAlgn="base"/>
            <a:r>
              <a:rPr lang="en-GB" sz="2200" dirty="0">
                <a:solidFill>
                  <a:srgbClr val="09262D"/>
                </a:solidFill>
              </a:rPr>
              <a:t>To apply for a school outside of Kent, name the school in your application with your other preferences. Your application details will be passed on to the relevant local authority for processing.</a:t>
            </a:r>
          </a:p>
          <a:p>
            <a:pPr fontAlgn="base"/>
            <a:endParaRPr lang="en-GB" sz="2200" dirty="0">
              <a:solidFill>
                <a:srgbClr val="09262D"/>
              </a:solidFill>
            </a:endParaRPr>
          </a:p>
          <a:p>
            <a:pPr fontAlgn="base"/>
            <a:r>
              <a:rPr lang="en-GB" sz="2200" dirty="0">
                <a:solidFill>
                  <a:srgbClr val="09262D"/>
                </a:solidFill>
              </a:rPr>
              <a:t>If you have applied but your circumstances have changed and you need to amend your application email </a:t>
            </a:r>
            <a:r>
              <a:rPr lang="en-GB" sz="2200" dirty="0">
                <a:solidFill>
                  <a:srgbClr val="C42927"/>
                </a:solidFill>
                <a:hlinkClick r:id="rId3"/>
              </a:rPr>
              <a:t>kentonlineadmissions@kent.gov.uk</a:t>
            </a:r>
            <a:r>
              <a:rPr lang="en-GB" sz="2200" dirty="0">
                <a:solidFill>
                  <a:srgbClr val="09262D"/>
                </a:solidFill>
              </a:rPr>
              <a:t> so we can help you</a:t>
            </a:r>
            <a:r>
              <a:rPr lang="en-GB" sz="2200" dirty="0">
                <a:solidFill>
                  <a:srgbClr val="09262D"/>
                </a:solidFill>
                <a:latin typeface="Source Sans Pro" panose="020B0604020202020204" pitchFamily="34" charset="0"/>
              </a:rPr>
              <a:t>.</a:t>
            </a:r>
            <a:endParaRPr lang="en-GB" sz="2200" b="0" i="0" dirty="0">
              <a:solidFill>
                <a:srgbClr val="09262D"/>
              </a:solidFill>
              <a:effectLst/>
              <a:latin typeface="Source Sans Pro" panose="020B0604020202020204" pitchFamily="34" charset="0"/>
            </a:endParaRPr>
          </a:p>
        </p:txBody>
      </p:sp>
    </p:spTree>
    <p:extLst>
      <p:ext uri="{BB962C8B-B14F-4D97-AF65-F5344CB8AC3E}">
        <p14:creationId xmlns:p14="http://schemas.microsoft.com/office/powerpoint/2010/main" val="34616133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1520" y="60140"/>
            <a:ext cx="8712968" cy="5878532"/>
          </a:xfrm>
          <a:prstGeom prst="rect">
            <a:avLst/>
          </a:prstGeom>
          <a:noFill/>
        </p:spPr>
        <p:txBody>
          <a:bodyPr wrap="square" rtlCol="0">
            <a:spAutoFit/>
          </a:bodyPr>
          <a:lstStyle/>
          <a:p>
            <a:pPr algn="ctr"/>
            <a:r>
              <a:rPr lang="en-GB" sz="3200" dirty="0"/>
              <a:t>How do I know which schools to apply to?</a:t>
            </a:r>
          </a:p>
          <a:p>
            <a:endParaRPr lang="en-GB" sz="2400" dirty="0"/>
          </a:p>
          <a:p>
            <a:r>
              <a:rPr lang="en-GB" sz="2000" b="1" dirty="0"/>
              <a:t>If you name a grammar school on your application form and your child does not pass the test, you are entitled to a parental appeal, to that individual school later in the year.</a:t>
            </a:r>
          </a:p>
          <a:p>
            <a:endParaRPr lang="en-GB" sz="2000" dirty="0"/>
          </a:p>
          <a:p>
            <a:r>
              <a:rPr lang="en-GB" sz="2000" dirty="0"/>
              <a:t>Try to visit schools with your child if possible. This process is about trying to find the right school for your child. Try to create your own opinion based on your child’s needs. Look at school websites and any reports.</a:t>
            </a:r>
          </a:p>
          <a:p>
            <a:endParaRPr lang="en-GB" sz="2000" dirty="0"/>
          </a:p>
          <a:p>
            <a:r>
              <a:rPr lang="en-GB" sz="2000" dirty="0"/>
              <a:t>Look at the admission rules called the ‘Oversubscription Criteria’, especially faith schools such as Trinity School, Bennett Memorial School and St. Gregory’s School. </a:t>
            </a:r>
          </a:p>
          <a:p>
            <a:endParaRPr lang="en-GB" sz="2000" dirty="0"/>
          </a:p>
          <a:p>
            <a:r>
              <a:rPr lang="en-GB" sz="2000" dirty="0"/>
              <a:t>Speak to us and other parents, especially parents of children who are currently attending schools you are interested in.</a:t>
            </a:r>
          </a:p>
          <a:p>
            <a:endParaRPr lang="en-GB" sz="2000" dirty="0"/>
          </a:p>
          <a:p>
            <a:pPr algn="ctr"/>
            <a:endParaRPr lang="en-GB" sz="2000" dirty="0"/>
          </a:p>
          <a:p>
            <a:pPr algn="ctr"/>
            <a:r>
              <a:rPr lang="en-GB" sz="2000" b="1" dirty="0"/>
              <a:t>Put the schools in the order that you want them! </a:t>
            </a:r>
          </a:p>
        </p:txBody>
      </p:sp>
    </p:spTree>
    <p:extLst>
      <p:ext uri="{BB962C8B-B14F-4D97-AF65-F5344CB8AC3E}">
        <p14:creationId xmlns:p14="http://schemas.microsoft.com/office/powerpoint/2010/main" val="622827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23828" y="476672"/>
            <a:ext cx="3096344" cy="369332"/>
          </a:xfrm>
          <a:prstGeom prst="rect">
            <a:avLst/>
          </a:prstGeom>
          <a:noFill/>
        </p:spPr>
        <p:txBody>
          <a:bodyPr wrap="square" rtlCol="0">
            <a:spAutoFit/>
          </a:bodyPr>
          <a:lstStyle/>
          <a:p>
            <a:r>
              <a:rPr lang="en-GB" b="1" dirty="0"/>
              <a:t>Destination Secondary Schools</a:t>
            </a:r>
          </a:p>
        </p:txBody>
      </p:sp>
      <p:pic>
        <p:nvPicPr>
          <p:cNvPr id="6" name="Picture 5">
            <a:extLst>
              <a:ext uri="{FF2B5EF4-FFF2-40B4-BE49-F238E27FC236}">
                <a16:creationId xmlns:a16="http://schemas.microsoft.com/office/drawing/2014/main" id="{FC5CBFF7-5143-4410-89D6-9E6B3707FC10}"/>
              </a:ext>
            </a:extLst>
          </p:cNvPr>
          <p:cNvPicPr>
            <a:picLocks noChangeAspect="1"/>
          </p:cNvPicPr>
          <p:nvPr/>
        </p:nvPicPr>
        <p:blipFill>
          <a:blip r:embed="rId3"/>
          <a:stretch>
            <a:fillRect/>
          </a:stretch>
        </p:blipFill>
        <p:spPr>
          <a:xfrm>
            <a:off x="323528" y="1124744"/>
            <a:ext cx="8697654" cy="5472608"/>
          </a:xfrm>
          <a:prstGeom prst="rect">
            <a:avLst/>
          </a:prstGeom>
        </p:spPr>
      </p:pic>
    </p:spTree>
    <p:extLst>
      <p:ext uri="{BB962C8B-B14F-4D97-AF65-F5344CB8AC3E}">
        <p14:creationId xmlns:p14="http://schemas.microsoft.com/office/powerpoint/2010/main" val="30292365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843808" y="548678"/>
            <a:ext cx="3036601" cy="584775"/>
          </a:xfrm>
          <a:prstGeom prst="rect">
            <a:avLst/>
          </a:prstGeom>
        </p:spPr>
        <p:txBody>
          <a:bodyPr wrap="none">
            <a:spAutoFit/>
          </a:bodyPr>
          <a:lstStyle/>
          <a:p>
            <a:r>
              <a:rPr lang="en-GB" sz="3200" b="1" dirty="0"/>
              <a:t>Allocating Places</a:t>
            </a:r>
            <a:endParaRPr lang="en-GB" sz="3200" dirty="0"/>
          </a:p>
        </p:txBody>
      </p:sp>
      <p:sp>
        <p:nvSpPr>
          <p:cNvPr id="5" name="Rectangle 4"/>
          <p:cNvSpPr/>
          <p:nvPr/>
        </p:nvSpPr>
        <p:spPr>
          <a:xfrm>
            <a:off x="353517" y="1340768"/>
            <a:ext cx="8424936" cy="5078313"/>
          </a:xfrm>
          <a:prstGeom prst="rect">
            <a:avLst/>
          </a:prstGeom>
        </p:spPr>
        <p:txBody>
          <a:bodyPr wrap="square">
            <a:spAutoFit/>
          </a:bodyPr>
          <a:lstStyle/>
          <a:p>
            <a:pPr>
              <a:lnSpc>
                <a:spcPct val="90000"/>
              </a:lnSpc>
              <a:defRPr/>
            </a:pPr>
            <a:r>
              <a:rPr lang="en-GB" sz="2400" dirty="0"/>
              <a:t>The LA operates an “Equal Preference” scheme. </a:t>
            </a:r>
          </a:p>
          <a:p>
            <a:pPr>
              <a:lnSpc>
                <a:spcPct val="90000"/>
              </a:lnSpc>
              <a:defRPr/>
            </a:pPr>
            <a:endParaRPr lang="en-GB" sz="2400" dirty="0"/>
          </a:p>
          <a:p>
            <a:pPr>
              <a:lnSpc>
                <a:spcPct val="90000"/>
              </a:lnSpc>
              <a:defRPr/>
            </a:pPr>
            <a:r>
              <a:rPr lang="en-GB" sz="2400" dirty="0"/>
              <a:t>The LA tells schools who has applied for places, not whether they were named first, second, third or fourth. The schools place their applicants in a rank order based on their oversubscription criteria.</a:t>
            </a:r>
          </a:p>
          <a:p>
            <a:pPr>
              <a:lnSpc>
                <a:spcPct val="90000"/>
              </a:lnSpc>
              <a:defRPr/>
            </a:pPr>
            <a:endParaRPr lang="en-GB" sz="2400" dirty="0"/>
          </a:p>
          <a:p>
            <a:pPr>
              <a:lnSpc>
                <a:spcPct val="90000"/>
              </a:lnSpc>
              <a:defRPr/>
            </a:pPr>
            <a:r>
              <a:rPr lang="en-GB" sz="2400" b="1" dirty="0"/>
              <a:t>All applicants must be ranked, even if the school is very oversubscribed or undersubscribed</a:t>
            </a:r>
            <a:r>
              <a:rPr lang="en-GB" sz="2400" dirty="0"/>
              <a:t>. </a:t>
            </a:r>
          </a:p>
          <a:p>
            <a:pPr>
              <a:lnSpc>
                <a:spcPct val="90000"/>
              </a:lnSpc>
              <a:defRPr/>
            </a:pPr>
            <a:r>
              <a:rPr lang="en-GB" sz="2400" dirty="0"/>
              <a:t>The published criteria determine which children can be offered places.</a:t>
            </a:r>
          </a:p>
          <a:p>
            <a:pPr>
              <a:lnSpc>
                <a:spcPct val="90000"/>
              </a:lnSpc>
              <a:defRPr/>
            </a:pPr>
            <a:endParaRPr lang="en-GB" sz="2400" dirty="0"/>
          </a:p>
          <a:p>
            <a:pPr>
              <a:lnSpc>
                <a:spcPct val="90000"/>
              </a:lnSpc>
              <a:defRPr/>
            </a:pPr>
            <a:r>
              <a:rPr lang="en-GB" sz="2400" dirty="0"/>
              <a:t>The order in which a parent named the schools on the SCAF only matters if more than one of the schools could offer a place. In that case, the LA looks back at the original order and offers a place at whichever of them the parent named highest on the form.</a:t>
            </a:r>
          </a:p>
        </p:txBody>
      </p:sp>
    </p:spTree>
    <p:extLst>
      <p:ext uri="{BB962C8B-B14F-4D97-AF65-F5344CB8AC3E}">
        <p14:creationId xmlns:p14="http://schemas.microsoft.com/office/powerpoint/2010/main" val="29967708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AFE912C-24F6-4349-B6D5-CBE75194B3CA}"/>
              </a:ext>
            </a:extLst>
          </p:cNvPr>
          <p:cNvSpPr/>
          <p:nvPr/>
        </p:nvSpPr>
        <p:spPr>
          <a:xfrm>
            <a:off x="323528" y="335846"/>
            <a:ext cx="8640960" cy="5847755"/>
          </a:xfrm>
          <a:prstGeom prst="rect">
            <a:avLst/>
          </a:prstGeom>
        </p:spPr>
        <p:txBody>
          <a:bodyPr wrap="square">
            <a:spAutoFit/>
          </a:bodyPr>
          <a:lstStyle/>
          <a:p>
            <a:pPr fontAlgn="base"/>
            <a:r>
              <a:rPr lang="en-GB" sz="2200" dirty="0">
                <a:solidFill>
                  <a:srgbClr val="09262D"/>
                </a:solidFill>
              </a:rPr>
              <a:t>If you provided an email address on your application, we will email you on Monday 2</a:t>
            </a:r>
            <a:r>
              <a:rPr lang="en-GB" sz="2200" baseline="30000" dirty="0">
                <a:solidFill>
                  <a:srgbClr val="09262D"/>
                </a:solidFill>
              </a:rPr>
              <a:t>nd</a:t>
            </a:r>
            <a:r>
              <a:rPr lang="en-GB" sz="2200" dirty="0">
                <a:solidFill>
                  <a:srgbClr val="09262D"/>
                </a:solidFill>
              </a:rPr>
              <a:t>  March 2026 after 4pm to tell you which school you have been offered.</a:t>
            </a:r>
          </a:p>
          <a:p>
            <a:pPr fontAlgn="base"/>
            <a:endParaRPr lang="en-GB" sz="2200" dirty="0">
              <a:solidFill>
                <a:srgbClr val="09262D"/>
              </a:solidFill>
            </a:endParaRPr>
          </a:p>
          <a:p>
            <a:pPr fontAlgn="base"/>
            <a:r>
              <a:rPr lang="en-GB" sz="2200" dirty="0">
                <a:solidFill>
                  <a:srgbClr val="09262D"/>
                </a:solidFill>
              </a:rPr>
              <a:t>Or </a:t>
            </a:r>
            <a:r>
              <a:rPr lang="en-GB" sz="2200" dirty="0">
                <a:solidFill>
                  <a:srgbClr val="C42927"/>
                </a:solidFill>
                <a:hlinkClick r:id="rId3"/>
              </a:rPr>
              <a:t>log in</a:t>
            </a:r>
            <a:r>
              <a:rPr lang="en-GB" sz="2200" dirty="0">
                <a:solidFill>
                  <a:srgbClr val="09262D"/>
                </a:solidFill>
              </a:rPr>
              <a:t> after 5pm to see your offer online on Monday 2</a:t>
            </a:r>
            <a:r>
              <a:rPr lang="en-GB" sz="2200" baseline="30000" dirty="0">
                <a:solidFill>
                  <a:srgbClr val="09262D"/>
                </a:solidFill>
              </a:rPr>
              <a:t>nd</a:t>
            </a:r>
            <a:r>
              <a:rPr lang="en-GB" sz="2200" dirty="0">
                <a:solidFill>
                  <a:srgbClr val="09262D"/>
                </a:solidFill>
              </a:rPr>
              <a:t> March 2026.</a:t>
            </a:r>
          </a:p>
          <a:p>
            <a:pPr fontAlgn="base"/>
            <a:r>
              <a:rPr lang="en-GB" sz="2200" dirty="0">
                <a:solidFill>
                  <a:srgbClr val="09262D"/>
                </a:solidFill>
              </a:rPr>
              <a:t>Offer emails will be sent to the email address you provided on your application. We cannot guarantee the exact time you will receive your email, as this will depend on your email service provider.</a:t>
            </a:r>
          </a:p>
          <a:p>
            <a:pPr fontAlgn="base"/>
            <a:endParaRPr lang="en-GB" sz="2200" dirty="0">
              <a:solidFill>
                <a:srgbClr val="09262D"/>
              </a:solidFill>
            </a:endParaRPr>
          </a:p>
          <a:p>
            <a:pPr fontAlgn="base"/>
            <a:r>
              <a:rPr lang="en-GB" sz="2200" dirty="0">
                <a:solidFill>
                  <a:srgbClr val="09262D"/>
                </a:solidFill>
              </a:rPr>
              <a:t>Due to data protection restrictions, we cannot send the offer to another email address without approval from the original email account. If you have changed email address, make sure  you can still access the original one to receive your offer. Or </a:t>
            </a:r>
            <a:r>
              <a:rPr lang="en-GB" sz="2200" dirty="0">
                <a:solidFill>
                  <a:srgbClr val="C42927"/>
                </a:solidFill>
                <a:hlinkClick r:id="rId3"/>
              </a:rPr>
              <a:t>view your offer online</a:t>
            </a:r>
            <a:r>
              <a:rPr lang="en-GB" sz="2200" dirty="0">
                <a:solidFill>
                  <a:srgbClr val="09262D"/>
                </a:solidFill>
              </a:rPr>
              <a:t>.</a:t>
            </a:r>
          </a:p>
          <a:p>
            <a:pPr fontAlgn="base"/>
            <a:r>
              <a:rPr lang="en-GB" sz="2200" dirty="0">
                <a:solidFill>
                  <a:srgbClr val="09262D"/>
                </a:solidFill>
              </a:rPr>
              <a:t>If you need to reset your password you must use the email address you registered with.</a:t>
            </a:r>
          </a:p>
          <a:p>
            <a:pPr fontAlgn="base"/>
            <a:endParaRPr lang="en-GB" sz="2200" dirty="0">
              <a:solidFill>
                <a:srgbClr val="09262D"/>
              </a:solidFill>
            </a:endParaRPr>
          </a:p>
          <a:p>
            <a:pPr fontAlgn="base"/>
            <a:r>
              <a:rPr lang="en-GB" sz="2200" dirty="0">
                <a:solidFill>
                  <a:srgbClr val="09262D"/>
                </a:solidFill>
              </a:rPr>
              <a:t>For any additional questions, email </a:t>
            </a:r>
            <a:r>
              <a:rPr lang="en-GB" sz="2200" dirty="0">
                <a:solidFill>
                  <a:srgbClr val="C42927"/>
                </a:solidFill>
                <a:hlinkClick r:id="rId4"/>
              </a:rPr>
              <a:t>kentonlineadmissions@kent.gov.uk</a:t>
            </a:r>
            <a:r>
              <a:rPr lang="en-GB" sz="2200" dirty="0">
                <a:solidFill>
                  <a:srgbClr val="09262D"/>
                </a:solidFill>
              </a:rPr>
              <a:t>.</a:t>
            </a:r>
            <a:endParaRPr lang="en-GB" sz="2200" b="0" i="0" dirty="0">
              <a:solidFill>
                <a:srgbClr val="09262D"/>
              </a:solidFill>
              <a:effectLst/>
            </a:endParaRPr>
          </a:p>
        </p:txBody>
      </p:sp>
    </p:spTree>
    <p:extLst>
      <p:ext uri="{BB962C8B-B14F-4D97-AF65-F5344CB8AC3E}">
        <p14:creationId xmlns:p14="http://schemas.microsoft.com/office/powerpoint/2010/main" val="18734759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11560" y="620688"/>
            <a:ext cx="7992888" cy="5016758"/>
          </a:xfrm>
          <a:prstGeom prst="rect">
            <a:avLst/>
          </a:prstGeom>
          <a:noFill/>
        </p:spPr>
        <p:txBody>
          <a:bodyPr wrap="square" rtlCol="0">
            <a:spAutoFit/>
          </a:bodyPr>
          <a:lstStyle/>
          <a:p>
            <a:pPr algn="ctr"/>
            <a:r>
              <a:rPr lang="en-GB" sz="3200" dirty="0"/>
              <a:t>Waiting Lists and Appeals</a:t>
            </a:r>
          </a:p>
          <a:p>
            <a:endParaRPr lang="en-GB" sz="2400" dirty="0"/>
          </a:p>
          <a:p>
            <a:r>
              <a:rPr lang="en-GB" sz="2400" dirty="0"/>
              <a:t>Children can only go on the waiting list of a grammar school if they have passed the Kent Test.</a:t>
            </a:r>
          </a:p>
          <a:p>
            <a:endParaRPr lang="en-GB" sz="2400" dirty="0"/>
          </a:p>
          <a:p>
            <a:r>
              <a:rPr lang="en-GB" sz="2400" dirty="0"/>
              <a:t>You can only go on the waiting list of a school that you applied for.</a:t>
            </a:r>
          </a:p>
          <a:p>
            <a:endParaRPr lang="en-GB" sz="2400" dirty="0"/>
          </a:p>
          <a:p>
            <a:r>
              <a:rPr lang="en-GB" sz="2400" dirty="0"/>
              <a:t>You can only appeal for a school that you have applied for. </a:t>
            </a:r>
          </a:p>
          <a:p>
            <a:endParaRPr lang="en-GB" sz="2400" dirty="0"/>
          </a:p>
          <a:p>
            <a:r>
              <a:rPr lang="en-GB" sz="2400" dirty="0"/>
              <a:t>You can appeal to a grammar school even if your child didn’t pass the test. This is a parental appeal which takes place in April - June.</a:t>
            </a:r>
          </a:p>
        </p:txBody>
      </p:sp>
    </p:spTree>
    <p:extLst>
      <p:ext uri="{BB962C8B-B14F-4D97-AF65-F5344CB8AC3E}">
        <p14:creationId xmlns:p14="http://schemas.microsoft.com/office/powerpoint/2010/main" val="33753630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F2EB47E-EC00-4419-9C92-957E0085AE4A}"/>
              </a:ext>
            </a:extLst>
          </p:cNvPr>
          <p:cNvSpPr/>
          <p:nvPr/>
        </p:nvSpPr>
        <p:spPr>
          <a:xfrm>
            <a:off x="179512" y="188640"/>
            <a:ext cx="8640960" cy="6370975"/>
          </a:xfrm>
          <a:prstGeom prst="rect">
            <a:avLst/>
          </a:prstGeom>
        </p:spPr>
        <p:txBody>
          <a:bodyPr wrap="square">
            <a:spAutoFit/>
          </a:bodyPr>
          <a:lstStyle/>
          <a:p>
            <a:pPr fontAlgn="base"/>
            <a:r>
              <a:rPr lang="en-GB" sz="2400" b="1" dirty="0">
                <a:solidFill>
                  <a:srgbClr val="103A44"/>
                </a:solidFill>
              </a:rPr>
              <a:t>Appeal process</a:t>
            </a:r>
          </a:p>
          <a:p>
            <a:pPr fontAlgn="base"/>
            <a:r>
              <a:rPr lang="en-GB" sz="2400" dirty="0">
                <a:solidFill>
                  <a:srgbClr val="09262D"/>
                </a:solidFill>
              </a:rPr>
              <a:t>An independent appeal panel will decide whether your appeal is successful. The panel is usually made up of 3 people, with at least one person who has experience in education and at least one layperson. They are independent of the school, trust and local authority.</a:t>
            </a:r>
          </a:p>
          <a:p>
            <a:pPr fontAlgn="base"/>
            <a:endParaRPr lang="en-GB" sz="2400" dirty="0">
              <a:solidFill>
                <a:srgbClr val="09262D"/>
              </a:solidFill>
            </a:endParaRPr>
          </a:p>
          <a:p>
            <a:pPr fontAlgn="base"/>
            <a:r>
              <a:rPr lang="en-GB" sz="2400" dirty="0">
                <a:solidFill>
                  <a:srgbClr val="09262D"/>
                </a:solidFill>
              </a:rPr>
              <a:t>There will also be a clerk in attendance who is independent of the school and will deal with administration for the appeal, keep the official note of what is discussed and give independent and impartial advice on the appeals process and admissions law to the panel members.</a:t>
            </a:r>
          </a:p>
          <a:p>
            <a:pPr fontAlgn="base"/>
            <a:endParaRPr lang="en-GB" sz="2400" dirty="0">
              <a:solidFill>
                <a:srgbClr val="09262D"/>
              </a:solidFill>
            </a:endParaRPr>
          </a:p>
          <a:p>
            <a:pPr fontAlgn="base"/>
            <a:r>
              <a:rPr lang="en-GB" sz="2400" dirty="0">
                <a:solidFill>
                  <a:srgbClr val="09262D"/>
                </a:solidFill>
              </a:rPr>
              <a:t>You will be informed of the date of your appeal at least 14 calendar days before it is heard and a complete copy of the appeals paperwork will be sent to you at least 7 calendar days before the hearing.</a:t>
            </a:r>
            <a:endParaRPr lang="en-GB" sz="2400" b="0" i="0" dirty="0">
              <a:solidFill>
                <a:srgbClr val="09262D"/>
              </a:solidFill>
              <a:effectLst/>
            </a:endParaRPr>
          </a:p>
        </p:txBody>
      </p:sp>
    </p:spTree>
    <p:extLst>
      <p:ext uri="{BB962C8B-B14F-4D97-AF65-F5344CB8AC3E}">
        <p14:creationId xmlns:p14="http://schemas.microsoft.com/office/powerpoint/2010/main" val="21542509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43608" y="764704"/>
            <a:ext cx="7056784" cy="4832092"/>
          </a:xfrm>
          <a:prstGeom prst="rect">
            <a:avLst/>
          </a:prstGeom>
          <a:noFill/>
        </p:spPr>
        <p:txBody>
          <a:bodyPr wrap="square" rtlCol="0">
            <a:spAutoFit/>
          </a:bodyPr>
          <a:lstStyle/>
          <a:p>
            <a:pPr algn="ctr"/>
            <a:r>
              <a:rPr lang="en-GB" sz="2800" dirty="0"/>
              <a:t>Where can I get advice?</a:t>
            </a:r>
          </a:p>
          <a:p>
            <a:endParaRPr lang="en-GB" sz="2800" dirty="0"/>
          </a:p>
          <a:p>
            <a:r>
              <a:rPr lang="en-GB" sz="2800" dirty="0"/>
              <a:t>From your child’s Year 6 class teacher, last year’s Year 5 class teacher, Miss Jones and Mr Reid.</a:t>
            </a:r>
          </a:p>
          <a:p>
            <a:endParaRPr lang="en-GB" sz="2800" dirty="0"/>
          </a:p>
          <a:p>
            <a:r>
              <a:rPr lang="en-GB" sz="2800" dirty="0"/>
              <a:t>Secondary Admission Team: 03000412121</a:t>
            </a:r>
          </a:p>
          <a:p>
            <a:r>
              <a:rPr lang="en-GB" sz="2800" dirty="0">
                <a:hlinkClick r:id="rId3"/>
              </a:rPr>
              <a:t>Kent.admissions@kent.gov.uk</a:t>
            </a:r>
            <a:r>
              <a:rPr lang="en-GB" sz="2800" dirty="0"/>
              <a:t> </a:t>
            </a:r>
          </a:p>
          <a:p>
            <a:endParaRPr lang="en-GB" sz="2800" dirty="0"/>
          </a:p>
          <a:p>
            <a:r>
              <a:rPr lang="en-GB" sz="2800" dirty="0"/>
              <a:t>Kent Parent Partnership Service: 03000413000</a:t>
            </a:r>
          </a:p>
          <a:p>
            <a:r>
              <a:rPr lang="en-GB" sz="2800" dirty="0">
                <a:hlinkClick r:id="rId4"/>
              </a:rPr>
              <a:t>kentparentpartnershipservice@kent.gov.uk</a:t>
            </a:r>
            <a:r>
              <a:rPr lang="en-GB" sz="2800" dirty="0"/>
              <a:t> </a:t>
            </a:r>
          </a:p>
        </p:txBody>
      </p:sp>
    </p:spTree>
    <p:extLst>
      <p:ext uri="{BB962C8B-B14F-4D97-AF65-F5344CB8AC3E}">
        <p14:creationId xmlns:p14="http://schemas.microsoft.com/office/powerpoint/2010/main" val="7932567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7504" y="260648"/>
            <a:ext cx="8928992" cy="3785652"/>
          </a:xfrm>
          <a:prstGeom prst="rect">
            <a:avLst/>
          </a:prstGeom>
          <a:noFill/>
        </p:spPr>
        <p:txBody>
          <a:bodyPr wrap="square" rtlCol="0">
            <a:spAutoFit/>
          </a:bodyPr>
          <a:lstStyle/>
          <a:p>
            <a:pPr algn="ctr"/>
            <a:r>
              <a:rPr lang="en-GB" sz="4000" dirty="0"/>
              <a:t>Any questions? </a:t>
            </a:r>
          </a:p>
          <a:p>
            <a:pPr algn="ctr"/>
            <a:r>
              <a:rPr lang="en-GB" sz="4000" dirty="0"/>
              <a:t>If it is not possible to answer your question tonight please email it to the school office. </a:t>
            </a:r>
          </a:p>
          <a:p>
            <a:pPr algn="ctr"/>
            <a:r>
              <a:rPr lang="en-GB" sz="4000" dirty="0"/>
              <a:t>Remember we are here to help so please always ask. It will all work out in the end!</a:t>
            </a:r>
          </a:p>
        </p:txBody>
      </p:sp>
      <p:pic>
        <p:nvPicPr>
          <p:cNvPr id="1026" name="Picture 2" descr="http://diginomica.com/wp-content/uploads/2014/11/Help.Support.Advice.Guidance.Assistanc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3808" y="4365104"/>
            <a:ext cx="3456384" cy="2073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92479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973</TotalTime>
  <Words>1165</Words>
  <Application>Microsoft Office PowerPoint</Application>
  <PresentationFormat>On-screen Show (4:3)</PresentationFormat>
  <Paragraphs>111</Paragraphs>
  <Slides>12</Slides>
  <Notes>12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Source Sans Pro</vt:lpstr>
      <vt:lpstr>Office Theme</vt:lpstr>
      <vt:lpstr>Secondary Application  Meeting  23rd September 2025  Welcome All slides will be put on the school website.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Secondary Application Meeting  Welcome</dc:title>
  <dc:creator>Headteacher</dc:creator>
  <cp:lastModifiedBy>Mr A Reid</cp:lastModifiedBy>
  <cp:revision>102</cp:revision>
  <cp:lastPrinted>2022-09-28T14:19:12Z</cp:lastPrinted>
  <dcterms:created xsi:type="dcterms:W3CDTF">2015-10-07T13:47:07Z</dcterms:created>
  <dcterms:modified xsi:type="dcterms:W3CDTF">2025-09-23T15:55:48Z</dcterms:modified>
</cp:coreProperties>
</file>