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4" r:id="rId12"/>
    <p:sldId id="275" r:id="rId13"/>
    <p:sldId id="267" r:id="rId14"/>
    <p:sldId id="268" r:id="rId15"/>
    <p:sldId id="269" r:id="rId16"/>
    <p:sldId id="270" r:id="rId17"/>
    <p:sldId id="271" r:id="rId18"/>
    <p:sldId id="272" r:id="rId19"/>
  </p:sldIdLst>
  <p:sldSz cx="18288000" cy="10287000"/>
  <p:notesSz cx="6797675" cy="9926638"/>
  <p:embeddedFontLst>
    <p:embeddedFont>
      <p:font typeface="Calibri (MS)" panose="020B0604020202020204" charset="0"/>
      <p:regular r:id="rId21"/>
    </p:embeddedFont>
    <p:embeddedFont>
      <p:font typeface="Calibri (MS) Bold" panose="020B0604020202020204" charset="0"/>
      <p:regular r:id="rId22"/>
    </p:embeddedFont>
    <p:embeddedFont>
      <p:font typeface="Playpen Sans Bold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E82E4-D561-4519-825E-A2CF84F6159E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4BD0F-B375-44EA-9284-8159743F9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36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5E5086-93FF-4C6A-B3B6-FE4F2FE34CE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225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microsoft.com/office/2007/relationships/hdphoto" Target="../media/hdphoto1.wdp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svg"/><Relationship Id="rId5" Type="http://schemas.openxmlformats.org/officeDocument/2006/relationships/image" Target="../media/image32.svg"/><Relationship Id="rId4" Type="http://schemas.openxmlformats.org/officeDocument/2006/relationships/image" Target="../media/image3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4888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896600" y="8788350"/>
            <a:ext cx="7391400" cy="1493761"/>
            <a:chOff x="0" y="0"/>
            <a:chExt cx="23375252" cy="4714776"/>
          </a:xfrm>
        </p:grpSpPr>
        <p:sp>
          <p:nvSpPr>
            <p:cNvPr id="4" name="Freeform 4"/>
            <p:cNvSpPr/>
            <p:nvPr/>
          </p:nvSpPr>
          <p:spPr>
            <a:xfrm>
              <a:off x="8664795" y="373172"/>
              <a:ext cx="3994275" cy="4341603"/>
            </a:xfrm>
            <a:custGeom>
              <a:avLst/>
              <a:gdLst/>
              <a:ahLst/>
              <a:cxnLst/>
              <a:rect l="l" t="t" r="r" b="b"/>
              <a:pathLst>
                <a:path w="3994275" h="4341603">
                  <a:moveTo>
                    <a:pt x="0" y="0"/>
                  </a:moveTo>
                  <a:lnTo>
                    <a:pt x="3994275" y="0"/>
                  </a:lnTo>
                  <a:lnTo>
                    <a:pt x="3994275" y="4341604"/>
                  </a:lnTo>
                  <a:lnTo>
                    <a:pt x="0" y="43416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53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5"/>
            <p:cNvSpPr/>
            <p:nvPr/>
          </p:nvSpPr>
          <p:spPr>
            <a:xfrm rot="-2700000">
              <a:off x="961823" y="419103"/>
              <a:ext cx="2791130" cy="3876570"/>
            </a:xfrm>
            <a:custGeom>
              <a:avLst/>
              <a:gdLst/>
              <a:ahLst/>
              <a:cxnLst/>
              <a:rect l="l" t="t" r="r" b="b"/>
              <a:pathLst>
                <a:path w="2791130" h="3876570">
                  <a:moveTo>
                    <a:pt x="0" y="0"/>
                  </a:moveTo>
                  <a:lnTo>
                    <a:pt x="2791130" y="0"/>
                  </a:lnTo>
                  <a:lnTo>
                    <a:pt x="2791130" y="3876570"/>
                  </a:lnTo>
                  <a:lnTo>
                    <a:pt x="0" y="38765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60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7127900" y="685234"/>
              <a:ext cx="6247352" cy="4029542"/>
            </a:xfrm>
            <a:custGeom>
              <a:avLst/>
              <a:gdLst/>
              <a:ahLst/>
              <a:cxnLst/>
              <a:rect l="l" t="t" r="r" b="b"/>
              <a:pathLst>
                <a:path w="6247352" h="4029542">
                  <a:moveTo>
                    <a:pt x="0" y="0"/>
                  </a:moveTo>
                  <a:lnTo>
                    <a:pt x="6247352" y="0"/>
                  </a:lnTo>
                  <a:lnTo>
                    <a:pt x="6247352" y="4029542"/>
                  </a:lnTo>
                  <a:lnTo>
                    <a:pt x="0" y="40295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44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28600" y="0"/>
            <a:ext cx="13944600" cy="15173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WELCOME TO YEAR 3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43165" y="2401787"/>
            <a:ext cx="16416190" cy="5257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46"/>
              </a:lnSpc>
              <a:spcBef>
                <a:spcPct val="0"/>
              </a:spcBef>
            </a:pPr>
            <a:r>
              <a:rPr lang="en-US" sz="4785" b="1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Oak: </a:t>
            </a:r>
            <a:r>
              <a:rPr lang="en-US" sz="4785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Miss Foinette &amp; </a:t>
            </a:r>
            <a:r>
              <a:rPr lang="en-US" sz="4785" dirty="0" err="1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Mrs</a:t>
            </a:r>
            <a:r>
              <a:rPr lang="en-US" sz="4785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 Barratt- Year Group Leaders </a:t>
            </a:r>
          </a:p>
          <a:p>
            <a:pPr algn="l">
              <a:lnSpc>
                <a:spcPts val="5882"/>
              </a:lnSpc>
              <a:spcBef>
                <a:spcPct val="0"/>
              </a:spcBef>
            </a:pPr>
            <a:endParaRPr lang="en-US" sz="4785" b="1" dirty="0">
              <a:solidFill>
                <a:srgbClr val="1800AD"/>
              </a:solidFill>
              <a:latin typeface="+mj-lt"/>
              <a:ea typeface="Playpen Sans Bold"/>
              <a:cs typeface="Playpen Sans Bold"/>
              <a:sym typeface="Playpen Sans Bold"/>
            </a:endParaRPr>
          </a:p>
          <a:p>
            <a:pPr algn="l">
              <a:lnSpc>
                <a:spcPts val="5882"/>
              </a:lnSpc>
              <a:spcBef>
                <a:spcPct val="0"/>
              </a:spcBef>
            </a:pPr>
            <a:endParaRPr lang="en-US" sz="4785" b="1" dirty="0">
              <a:solidFill>
                <a:srgbClr val="1800AD"/>
              </a:solidFill>
              <a:latin typeface="+mj-lt"/>
              <a:ea typeface="Playpen Sans Bold"/>
              <a:cs typeface="Playpen Sans Bold"/>
              <a:sym typeface="Playpen Sans Bold"/>
            </a:endParaRPr>
          </a:p>
          <a:p>
            <a:pPr algn="l">
              <a:lnSpc>
                <a:spcPts val="5882"/>
              </a:lnSpc>
              <a:spcBef>
                <a:spcPct val="0"/>
              </a:spcBef>
            </a:pPr>
            <a:r>
              <a:rPr lang="en-US" sz="4985" b="1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Ash: </a:t>
            </a:r>
            <a:r>
              <a:rPr lang="en-US" sz="4985" dirty="0" err="1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Mrs</a:t>
            </a:r>
            <a:r>
              <a:rPr lang="en-US" sz="4985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 Kelly</a:t>
            </a:r>
          </a:p>
          <a:p>
            <a:pPr algn="l">
              <a:lnSpc>
                <a:spcPts val="5882"/>
              </a:lnSpc>
              <a:spcBef>
                <a:spcPct val="0"/>
              </a:spcBef>
            </a:pPr>
            <a:endParaRPr lang="en-US" sz="4985" dirty="0">
              <a:solidFill>
                <a:srgbClr val="1800AD"/>
              </a:solidFill>
              <a:latin typeface="+mj-lt"/>
              <a:ea typeface="Playpen Sans Bold"/>
              <a:cs typeface="Playpen Sans Bold"/>
              <a:sym typeface="Playpen Sans Bold"/>
            </a:endParaRPr>
          </a:p>
          <a:p>
            <a:pPr algn="l">
              <a:lnSpc>
                <a:spcPts val="5882"/>
              </a:lnSpc>
              <a:spcBef>
                <a:spcPct val="0"/>
              </a:spcBef>
            </a:pPr>
            <a:endParaRPr lang="en-US" sz="4985" b="1" dirty="0">
              <a:solidFill>
                <a:srgbClr val="1800AD"/>
              </a:solidFill>
              <a:latin typeface="+mj-lt"/>
              <a:ea typeface="Playpen Sans Bold"/>
              <a:cs typeface="Playpen Sans Bold"/>
              <a:sym typeface="Playpen Sans Bold"/>
            </a:endParaRPr>
          </a:p>
          <a:p>
            <a:pPr algn="l">
              <a:lnSpc>
                <a:spcPts val="5882"/>
              </a:lnSpc>
            </a:pPr>
            <a:r>
              <a:rPr lang="en-US" sz="4985" b="1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Elm: </a:t>
            </a:r>
            <a:r>
              <a:rPr lang="en-US" sz="4985" dirty="0" err="1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Mr</a:t>
            </a:r>
            <a:r>
              <a:rPr lang="en-US" sz="4985" dirty="0">
                <a:solidFill>
                  <a:srgbClr val="1800AD"/>
                </a:solidFill>
                <a:latin typeface="+mj-lt"/>
                <a:ea typeface="Playpen Sans Bold"/>
                <a:cs typeface="Playpen Sans Bold"/>
                <a:sym typeface="Playpen Sans Bold"/>
              </a:rPr>
              <a:t> Stevens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204C884-97DC-A461-D68E-A68B0BF83DF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53342" b="25606"/>
          <a:stretch>
            <a:fillRect/>
          </a:stretch>
        </p:blipFill>
        <p:spPr>
          <a:xfrm>
            <a:off x="13694181" y="1498649"/>
            <a:ext cx="2007636" cy="27874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A8A12E-4E78-12A1-6F96-263262E2669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2808" r="15692" b="33195"/>
          <a:stretch>
            <a:fillRect/>
          </a:stretch>
        </p:blipFill>
        <p:spPr>
          <a:xfrm>
            <a:off x="4063857" y="3354994"/>
            <a:ext cx="2362199" cy="218122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CBC2CFC-79FF-139E-C2D2-1481BA5B41C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4887261" y="5968726"/>
            <a:ext cx="1928447" cy="25922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37C9E1-17CF-4F3D-38FB-58F954A2614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9441" b="25606"/>
          <a:stretch>
            <a:fillRect/>
          </a:stretch>
        </p:blipFill>
        <p:spPr>
          <a:xfrm>
            <a:off x="15929919" y="1498649"/>
            <a:ext cx="2175470" cy="27874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551905" y="66383"/>
            <a:ext cx="2253787" cy="2991007"/>
          </a:xfrm>
          <a:custGeom>
            <a:avLst/>
            <a:gdLst/>
            <a:ahLst/>
            <a:cxnLst/>
            <a:rect l="l" t="t" r="r" b="b"/>
            <a:pathLst>
              <a:path w="2253787" h="2991007">
                <a:moveTo>
                  <a:pt x="0" y="0"/>
                </a:moveTo>
                <a:lnTo>
                  <a:pt x="2253786" y="0"/>
                </a:lnTo>
                <a:lnTo>
                  <a:pt x="2253786" y="2991007"/>
                </a:lnTo>
                <a:lnTo>
                  <a:pt x="0" y="29910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590541" y="44493"/>
            <a:ext cx="6804097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PLANNERS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63439" y="1404084"/>
            <a:ext cx="12039600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2"/>
              </a:lnSpc>
              <a:spcBef>
                <a:spcPct val="0"/>
              </a:spcBef>
            </a:pPr>
            <a:r>
              <a:rPr lang="en-US" sz="4985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Hand in on Fridays. Have in school every day.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75951" y="6658514"/>
            <a:ext cx="3050223" cy="31345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6"/>
              </a:lnSpc>
            </a:pPr>
            <a:r>
              <a:rPr lang="en-US" sz="4089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Any other messages between home and school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2861931" y="2692537"/>
            <a:ext cx="12564137" cy="7210673"/>
            <a:chOff x="0" y="0"/>
            <a:chExt cx="16752183" cy="9614231"/>
          </a:xfrm>
        </p:grpSpPr>
        <p:sp>
          <p:nvSpPr>
            <p:cNvPr id="8" name="Freeform 8"/>
            <p:cNvSpPr/>
            <p:nvPr/>
          </p:nvSpPr>
          <p:spPr>
            <a:xfrm>
              <a:off x="889852" y="0"/>
              <a:ext cx="13341517" cy="9614231"/>
            </a:xfrm>
            <a:custGeom>
              <a:avLst/>
              <a:gdLst/>
              <a:ahLst/>
              <a:cxnLst/>
              <a:rect l="l" t="t" r="r" b="b"/>
              <a:pathLst>
                <a:path w="13341517" h="9614231">
                  <a:moveTo>
                    <a:pt x="0" y="0"/>
                  </a:moveTo>
                  <a:lnTo>
                    <a:pt x="13341517" y="0"/>
                  </a:lnTo>
                  <a:lnTo>
                    <a:pt x="13341517" y="9614231"/>
                  </a:lnTo>
                  <a:lnTo>
                    <a:pt x="0" y="96142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 rot="-10703534">
              <a:off x="14597826" y="6755465"/>
              <a:ext cx="2131158" cy="1683615"/>
            </a:xfrm>
            <a:custGeom>
              <a:avLst/>
              <a:gdLst/>
              <a:ahLst/>
              <a:cxnLst/>
              <a:rect l="l" t="t" r="r" b="b"/>
              <a:pathLst>
                <a:path w="2131158" h="1683615">
                  <a:moveTo>
                    <a:pt x="0" y="0"/>
                  </a:moveTo>
                  <a:lnTo>
                    <a:pt x="2131158" y="0"/>
                  </a:lnTo>
                  <a:lnTo>
                    <a:pt x="2131158" y="1683615"/>
                  </a:lnTo>
                  <a:lnTo>
                    <a:pt x="0" y="16836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 rot="-10703534">
              <a:off x="13165790" y="1157435"/>
              <a:ext cx="2131158" cy="1683615"/>
            </a:xfrm>
            <a:custGeom>
              <a:avLst/>
              <a:gdLst/>
              <a:ahLst/>
              <a:cxnLst/>
              <a:rect l="l" t="t" r="r" b="b"/>
              <a:pathLst>
                <a:path w="2131158" h="1683615">
                  <a:moveTo>
                    <a:pt x="0" y="0"/>
                  </a:moveTo>
                  <a:lnTo>
                    <a:pt x="2131158" y="0"/>
                  </a:lnTo>
                  <a:lnTo>
                    <a:pt x="2131158" y="1683614"/>
                  </a:lnTo>
                  <a:lnTo>
                    <a:pt x="0" y="16836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3509664"/>
              <a:ext cx="2265548" cy="2604078"/>
            </a:xfrm>
            <a:custGeom>
              <a:avLst/>
              <a:gdLst/>
              <a:ahLst/>
              <a:cxnLst/>
              <a:rect l="l" t="t" r="r" b="b"/>
              <a:pathLst>
                <a:path w="2265548" h="2604078">
                  <a:moveTo>
                    <a:pt x="0" y="0"/>
                  </a:moveTo>
                  <a:lnTo>
                    <a:pt x="2265548" y="0"/>
                  </a:lnTo>
                  <a:lnTo>
                    <a:pt x="2265548" y="2604078"/>
                  </a:lnTo>
                  <a:lnTo>
                    <a:pt x="0" y="2604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4208720" y="3228123"/>
            <a:ext cx="3748923" cy="1915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0"/>
              </a:lnSpc>
            </a:pPr>
            <a:r>
              <a:rPr lang="en-US" sz="408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Record reading (children or adults)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087467" y="7139873"/>
            <a:ext cx="3182661" cy="1305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0"/>
              </a:lnSpc>
              <a:spcBef>
                <a:spcPct val="0"/>
              </a:spcBef>
            </a:pPr>
            <a:r>
              <a:rPr lang="en-US" sz="408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Please sign every week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8458200" y="3881787"/>
            <a:ext cx="7807246" cy="3914060"/>
          </a:xfrm>
          <a:custGeom>
            <a:avLst/>
            <a:gdLst/>
            <a:ahLst/>
            <a:cxnLst/>
            <a:rect l="l" t="t" r="r" b="b"/>
            <a:pathLst>
              <a:path w="7807246" h="3914060">
                <a:moveTo>
                  <a:pt x="0" y="0"/>
                </a:moveTo>
                <a:lnTo>
                  <a:pt x="7807245" y="0"/>
                </a:lnTo>
                <a:lnTo>
                  <a:pt x="7807245" y="3914060"/>
                </a:lnTo>
                <a:lnTo>
                  <a:pt x="0" y="39140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70328" y="-65613"/>
            <a:ext cx="7433277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HOMEWORK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733800" y="1517393"/>
            <a:ext cx="10363200" cy="7566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2"/>
              </a:lnSpc>
              <a:spcBef>
                <a:spcPct val="0"/>
              </a:spcBef>
            </a:pPr>
            <a:r>
              <a:rPr lang="en-US" sz="4985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Set on a Friday. Hand in by Wednesday.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406284" y="2283677"/>
            <a:ext cx="4655031" cy="71102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5985" spc="-251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1. MA Books </a:t>
            </a:r>
          </a:p>
          <a:p>
            <a:pPr algn="l">
              <a:lnSpc>
                <a:spcPct val="200000"/>
              </a:lnSpc>
            </a:pPr>
            <a:r>
              <a:rPr lang="en-US" sz="5985" spc="-251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2. Spellings</a:t>
            </a:r>
          </a:p>
          <a:p>
            <a:pPr algn="l">
              <a:lnSpc>
                <a:spcPct val="200000"/>
              </a:lnSpc>
            </a:pPr>
            <a:r>
              <a:rPr lang="en-US" sz="5985" spc="-25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(MS)"/>
                <a:ea typeface="Calibri (MS)"/>
                <a:cs typeface="Calibri (MS)"/>
                <a:sym typeface="Calibri (MS)"/>
              </a:rPr>
              <a:t>3. Reading</a:t>
            </a:r>
          </a:p>
          <a:p>
            <a:pPr algn="l">
              <a:lnSpc>
                <a:spcPct val="200000"/>
              </a:lnSpc>
            </a:pPr>
            <a:r>
              <a:rPr lang="en-US" sz="5985" spc="-25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 (MS)"/>
                <a:ea typeface="Calibri (MS)"/>
                <a:cs typeface="Calibri (MS)"/>
                <a:sym typeface="Calibri (MS)"/>
              </a:rPr>
              <a:t>4. Times Tables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0547367" y="360299"/>
            <a:ext cx="7740633" cy="8601690"/>
          </a:xfrm>
          <a:custGeom>
            <a:avLst/>
            <a:gdLst/>
            <a:ahLst/>
            <a:cxnLst/>
            <a:rect l="l" t="t" r="r" b="b"/>
            <a:pathLst>
              <a:path w="7740633" h="8601690">
                <a:moveTo>
                  <a:pt x="0" y="0"/>
                </a:moveTo>
                <a:lnTo>
                  <a:pt x="7740633" y="0"/>
                </a:lnTo>
                <a:lnTo>
                  <a:pt x="7740633" y="8601690"/>
                </a:lnTo>
                <a:lnTo>
                  <a:pt x="0" y="86016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-5161" y="2317235"/>
            <a:ext cx="10174805" cy="74031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54783" lvl="1" indent="-527391" algn="l">
              <a:lnSpc>
                <a:spcPts val="9819"/>
              </a:lnSpc>
              <a:buFont typeface="Arial"/>
              <a:buChar char="•"/>
            </a:pPr>
            <a:r>
              <a:rPr lang="en-US" sz="4885" spc="-20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Mixture of reading aloud, independently &amp; listening to an adult or audiobook.</a:t>
            </a:r>
          </a:p>
          <a:p>
            <a:pPr marL="1054783" lvl="1" indent="-527391" algn="l">
              <a:lnSpc>
                <a:spcPts val="9819"/>
              </a:lnSpc>
              <a:buFont typeface="Arial"/>
              <a:buChar char="•"/>
            </a:pPr>
            <a:r>
              <a:rPr lang="en-US" sz="4885" spc="-20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Monitor child’s comprehension by discussing what they are reading.</a:t>
            </a:r>
          </a:p>
          <a:p>
            <a:pPr marL="1054783" lvl="1" indent="-527391" algn="l">
              <a:lnSpc>
                <a:spcPts val="9819"/>
              </a:lnSpc>
              <a:buFont typeface="Arial"/>
              <a:buChar char="•"/>
            </a:pPr>
            <a:r>
              <a:rPr lang="en-US" sz="4885" spc="-20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Record reading in planners.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151090"/>
            <a:ext cx="9972940" cy="13272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83"/>
              </a:lnSpc>
              <a:spcBef>
                <a:spcPct val="0"/>
              </a:spcBef>
            </a:pPr>
            <a:r>
              <a:rPr lang="en-US" sz="8799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DAILY READING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787806" y="456776"/>
            <a:ext cx="16712388" cy="8801524"/>
          </a:xfrm>
          <a:custGeom>
            <a:avLst/>
            <a:gdLst/>
            <a:ahLst/>
            <a:cxnLst/>
            <a:rect l="l" t="t" r="r" b="b"/>
            <a:pathLst>
              <a:path w="16712388" h="8801524">
                <a:moveTo>
                  <a:pt x="0" y="0"/>
                </a:moveTo>
                <a:lnTo>
                  <a:pt x="16712388" y="0"/>
                </a:lnTo>
                <a:lnTo>
                  <a:pt x="16712388" y="8801524"/>
                </a:lnTo>
                <a:lnTo>
                  <a:pt x="0" y="88015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51" r="-3093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33246" y="-34154"/>
            <a:ext cx="12718389" cy="3089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VOLUNTEER PARENT READERS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B5A3EA-E938-44F3-87E9-55BD6DBEEA94}"/>
              </a:ext>
            </a:extLst>
          </p:cNvPr>
          <p:cNvSpPr/>
          <p:nvPr/>
        </p:nvSpPr>
        <p:spPr>
          <a:xfrm>
            <a:off x="1905000" y="4383568"/>
            <a:ext cx="150114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Please indicate on </a:t>
            </a:r>
            <a:r>
              <a:rPr lang="en-GB" sz="4400" b="1" dirty="0">
                <a:solidFill>
                  <a:srgbClr val="FF0000"/>
                </a:solidFill>
              </a:rPr>
              <a:t>www.schoolgateway.com </a:t>
            </a:r>
            <a:r>
              <a:rPr lang="en-GB" sz="4400" dirty="0"/>
              <a:t>if you or any grandparent are interested in reading with our children.</a:t>
            </a:r>
          </a:p>
          <a:p>
            <a:endParaRPr lang="en-GB" sz="4400" dirty="0"/>
          </a:p>
          <a:p>
            <a:r>
              <a:rPr lang="en-GB" sz="4400" dirty="0"/>
              <a:t>Year 3 readers are needed on a Monday afternoon.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A65B0F-A6C3-4161-80BC-33F3A1AC2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1512" y="832978"/>
            <a:ext cx="2396814" cy="324869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791648" y="58648"/>
            <a:ext cx="2224882" cy="2115324"/>
          </a:xfrm>
          <a:custGeom>
            <a:avLst/>
            <a:gdLst/>
            <a:ahLst/>
            <a:cxnLst/>
            <a:rect l="l" t="t" r="r" b="b"/>
            <a:pathLst>
              <a:path w="2224882" h="2115324">
                <a:moveTo>
                  <a:pt x="0" y="0"/>
                </a:moveTo>
                <a:lnTo>
                  <a:pt x="2224882" y="0"/>
                </a:lnTo>
                <a:lnTo>
                  <a:pt x="2224882" y="2115324"/>
                </a:lnTo>
                <a:lnTo>
                  <a:pt x="0" y="21153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98466" y="-93752"/>
            <a:ext cx="13913831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SPELLING HOMEWORK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53336" y="1641445"/>
            <a:ext cx="17086951" cy="8176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4486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•Spelling words set each week and are stuck into the front of the orange spelling book on Fridays.</a:t>
            </a:r>
          </a:p>
          <a:p>
            <a:pPr algn="l">
              <a:lnSpc>
                <a:spcPct val="150000"/>
              </a:lnSpc>
            </a:pPr>
            <a:r>
              <a:rPr lang="en-US" sz="4486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•20 minutes practicing spelling words ready for test on Wednesday (OAK &amp; ASH) or Thursday (ELM).</a:t>
            </a:r>
          </a:p>
          <a:p>
            <a:pPr algn="l">
              <a:lnSpc>
                <a:spcPct val="150000"/>
              </a:lnSpc>
            </a:pPr>
            <a:r>
              <a:rPr lang="en-US" sz="4486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•Words will be a mixture of spelling rules from lessons, common exception words and statutory word lists. </a:t>
            </a:r>
          </a:p>
          <a:p>
            <a:pPr algn="l">
              <a:lnSpc>
                <a:spcPct val="150000"/>
              </a:lnSpc>
            </a:pPr>
            <a:r>
              <a:rPr lang="en-US" sz="4486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•Initially, there will be a choice of which spellings to learn/ Challenge words are optional.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953123" y="141709"/>
            <a:ext cx="13983501" cy="10003581"/>
          </a:xfrm>
          <a:custGeom>
            <a:avLst/>
            <a:gdLst/>
            <a:ahLst/>
            <a:cxnLst/>
            <a:rect l="l" t="t" r="r" b="b"/>
            <a:pathLst>
              <a:path w="13983501" h="10003581">
                <a:moveTo>
                  <a:pt x="0" y="0"/>
                </a:moveTo>
                <a:lnTo>
                  <a:pt x="13983501" y="0"/>
                </a:lnTo>
                <a:lnTo>
                  <a:pt x="13983501" y="10003582"/>
                </a:lnTo>
                <a:lnTo>
                  <a:pt x="0" y="100035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902671" y="7527887"/>
            <a:ext cx="4769569" cy="1136984"/>
          </a:xfrm>
          <a:custGeom>
            <a:avLst/>
            <a:gdLst/>
            <a:ahLst/>
            <a:cxnLst/>
            <a:rect l="l" t="t" r="r" b="b"/>
            <a:pathLst>
              <a:path w="4769569" h="1136984">
                <a:moveTo>
                  <a:pt x="0" y="0"/>
                </a:moveTo>
                <a:lnTo>
                  <a:pt x="4769569" y="0"/>
                </a:lnTo>
                <a:lnTo>
                  <a:pt x="4769569" y="1136984"/>
                </a:lnTo>
                <a:lnTo>
                  <a:pt x="0" y="11369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4297" b="-429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9840361" y="7819856"/>
            <a:ext cx="4581655" cy="1100152"/>
          </a:xfrm>
          <a:custGeom>
            <a:avLst/>
            <a:gdLst/>
            <a:ahLst/>
            <a:cxnLst/>
            <a:rect l="l" t="t" r="r" b="b"/>
            <a:pathLst>
              <a:path w="4581655" h="1100152">
                <a:moveTo>
                  <a:pt x="0" y="0"/>
                </a:moveTo>
                <a:lnTo>
                  <a:pt x="4581654" y="0"/>
                </a:lnTo>
                <a:lnTo>
                  <a:pt x="4581654" y="1100152"/>
                </a:lnTo>
                <a:lnTo>
                  <a:pt x="0" y="11001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4517" b="-5614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4794923" y="419100"/>
            <a:ext cx="3146343" cy="4114800"/>
          </a:xfrm>
          <a:custGeom>
            <a:avLst/>
            <a:gdLst/>
            <a:ahLst/>
            <a:cxnLst/>
            <a:rect l="l" t="t" r="r" b="b"/>
            <a:pathLst>
              <a:path w="2315909" h="3275540">
                <a:moveTo>
                  <a:pt x="0" y="0"/>
                </a:moveTo>
                <a:lnTo>
                  <a:pt x="2315909" y="0"/>
                </a:lnTo>
                <a:lnTo>
                  <a:pt x="2315909" y="3275540"/>
                </a:lnTo>
                <a:lnTo>
                  <a:pt x="0" y="32755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346733" y="-65613"/>
            <a:ext cx="17594533" cy="3090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M.A. </a:t>
            </a:r>
          </a:p>
          <a:p>
            <a:pPr algn="l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(Mental </a:t>
            </a:r>
            <a:r>
              <a:rPr lang="en-US" sz="8885" b="1" dirty="0" err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Arithemetic</a:t>
            </a: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)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0" y="3098223"/>
            <a:ext cx="17632959" cy="55576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49959" lvl="1" indent="-474979" algn="l">
              <a:lnSpc>
                <a:spcPts val="8843"/>
              </a:lnSpc>
              <a:buFont typeface="Arial"/>
              <a:buChar char="•"/>
            </a:pP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Approximately 30 minutes.</a:t>
            </a:r>
          </a:p>
          <a:p>
            <a:pPr marL="949959" lvl="1" indent="-474979" algn="l">
              <a:lnSpc>
                <a:spcPts val="8843"/>
              </a:lnSpc>
              <a:buFont typeface="Arial"/>
              <a:buChar char="•"/>
            </a:pP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Please complete </a:t>
            </a:r>
            <a:r>
              <a:rPr lang="en-US" sz="4399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corrections</a:t>
            </a: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from previous week.</a:t>
            </a:r>
          </a:p>
          <a:p>
            <a:pPr marL="949959" lvl="1" indent="-474979" algn="l">
              <a:lnSpc>
                <a:spcPts val="8843"/>
              </a:lnSpc>
              <a:buFont typeface="Arial"/>
              <a:buChar char="•"/>
            </a:pP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Children will require more support to begin with, particularly with vocabulary. Please </a:t>
            </a:r>
            <a:r>
              <a:rPr lang="en-US" sz="4399" b="1" dirty="0">
                <a:solidFill>
                  <a:srgbClr val="AE5914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*</a:t>
            </a: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any questions which have required a lot of support.</a:t>
            </a:r>
          </a:p>
          <a:p>
            <a:pPr marL="949959" lvl="1" indent="-474979" algn="l">
              <a:lnSpc>
                <a:spcPts val="8843"/>
              </a:lnSpc>
              <a:buFont typeface="Arial"/>
              <a:buChar char="•"/>
            </a:pPr>
            <a:r>
              <a:rPr lang="en-US" sz="4399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We regularly review the book your child is on and move them if needed.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5829037" y="176143"/>
            <a:ext cx="2271520" cy="2146586"/>
          </a:xfrm>
          <a:custGeom>
            <a:avLst/>
            <a:gdLst/>
            <a:ahLst/>
            <a:cxnLst/>
            <a:rect l="l" t="t" r="r" b="b"/>
            <a:pathLst>
              <a:path w="2271520" h="2146586">
                <a:moveTo>
                  <a:pt x="0" y="0"/>
                </a:moveTo>
                <a:lnTo>
                  <a:pt x="2271520" y="0"/>
                </a:lnTo>
                <a:lnTo>
                  <a:pt x="2271520" y="2146586"/>
                </a:lnTo>
                <a:lnTo>
                  <a:pt x="0" y="21465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646165" y="382426"/>
            <a:ext cx="1661461" cy="1669810"/>
          </a:xfrm>
          <a:custGeom>
            <a:avLst/>
            <a:gdLst/>
            <a:ahLst/>
            <a:cxnLst/>
            <a:rect l="l" t="t" r="r" b="b"/>
            <a:pathLst>
              <a:path w="1661461" h="1669810">
                <a:moveTo>
                  <a:pt x="0" y="0"/>
                </a:moveTo>
                <a:lnTo>
                  <a:pt x="1661461" y="0"/>
                </a:lnTo>
                <a:lnTo>
                  <a:pt x="1661461" y="1669809"/>
                </a:lnTo>
                <a:lnTo>
                  <a:pt x="0" y="16698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3737335" y="3089018"/>
            <a:ext cx="4183404" cy="5865281"/>
          </a:xfrm>
          <a:custGeom>
            <a:avLst/>
            <a:gdLst/>
            <a:ahLst/>
            <a:cxnLst/>
            <a:rect l="l" t="t" r="r" b="b"/>
            <a:pathLst>
              <a:path w="4183404" h="5865281">
                <a:moveTo>
                  <a:pt x="0" y="0"/>
                </a:moveTo>
                <a:lnTo>
                  <a:pt x="4183404" y="0"/>
                </a:lnTo>
                <a:lnTo>
                  <a:pt x="4183404" y="5865281"/>
                </a:lnTo>
                <a:lnTo>
                  <a:pt x="0" y="58652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2132255" y="-295073"/>
            <a:ext cx="13756536" cy="3089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How can I help my child with </a:t>
            </a:r>
            <a:r>
              <a:rPr lang="en-US" sz="8885" b="1" dirty="0" err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maths</a:t>
            </a: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2434662"/>
            <a:ext cx="14325600" cy="7512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At Amherst, we follow the 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White Rose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lang="en-US" sz="4000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Maths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scheme.</a:t>
            </a:r>
          </a:p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b="1" dirty="0" err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Maths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with Michael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: Video resources for parents explaining teaching methods.</a:t>
            </a:r>
          </a:p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 minute </a:t>
            </a:r>
            <a:r>
              <a:rPr lang="en-US" sz="4000" b="1" dirty="0" err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maths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: App for improving number confidence and fluency.</a:t>
            </a:r>
          </a:p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imes 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</a:t>
            </a: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ables </a:t>
            </a:r>
            <a:r>
              <a:rPr lang="en-US" sz="4000" b="1" dirty="0" err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</a:t>
            </a:r>
            <a:r>
              <a:rPr lang="en-US" sz="4000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ockstars</a:t>
            </a:r>
            <a:endParaRPr lang="en-US" sz="4000" dirty="0">
              <a:solidFill>
                <a:srgbClr val="1800AD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Ask! We are happy to go through any MA questions with children at school.</a:t>
            </a:r>
          </a:p>
          <a:p>
            <a:pPr marL="915530" lvl="1" indent="-457765" algn="l">
              <a:lnSpc>
                <a:spcPts val="5936"/>
              </a:lnSpc>
              <a:buFont typeface="Arial"/>
              <a:buChar char="•"/>
            </a:pPr>
            <a:r>
              <a:rPr lang="en-US" sz="4000" b="1" dirty="0" err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Maths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Workshop for Parents Friday October 2</a:t>
            </a:r>
            <a:r>
              <a:rPr lang="en-US" sz="4000" b="1" baseline="30000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nd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Formal written methods, Thursday 19</a:t>
            </a:r>
            <a:r>
              <a:rPr lang="en-US" sz="4000" b="1" baseline="30000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</a:t>
            </a:r>
            <a:r>
              <a:rPr lang="en-US" sz="40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November Times table workshop</a:t>
            </a:r>
            <a:endParaRPr lang="en-US" sz="4000" b="1" dirty="0">
              <a:solidFill>
                <a:srgbClr val="1800AD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2329121"/>
            <a:ext cx="17705779" cy="6772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Weekly differentiated times tables tests</a:t>
            </a:r>
          </a:p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Teachers reassess appropriate level throughout the year</a:t>
            </a:r>
          </a:p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Children encouraged to ‘compete’ against themselves</a:t>
            </a:r>
          </a:p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Please </a:t>
            </a:r>
            <a:r>
              <a:rPr lang="en-US" sz="4440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practise</a:t>
            </a: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times tables at home. </a:t>
            </a:r>
          </a:p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Begin with 2, 5 and 10s. Then 3, 4 and 8s.</a:t>
            </a:r>
          </a:p>
          <a:p>
            <a:pPr marL="958709" lvl="1" indent="-479355" algn="l">
              <a:lnSpc>
                <a:spcPts val="8925"/>
              </a:lnSpc>
              <a:buFont typeface="Arial"/>
              <a:buChar char="•"/>
            </a:pP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Lots of good apps for </a:t>
            </a:r>
            <a:r>
              <a:rPr lang="en-US" sz="4440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practising</a:t>
            </a:r>
            <a:r>
              <a:rPr lang="en-US" sz="444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, songs, games etc. – little and often!</a:t>
            </a:r>
          </a:p>
        </p:txBody>
      </p:sp>
      <p:sp>
        <p:nvSpPr>
          <p:cNvPr id="4" name="Freeform 4"/>
          <p:cNvSpPr/>
          <p:nvPr/>
        </p:nvSpPr>
        <p:spPr>
          <a:xfrm>
            <a:off x="12053097" y="0"/>
            <a:ext cx="6234903" cy="2757746"/>
          </a:xfrm>
          <a:custGeom>
            <a:avLst/>
            <a:gdLst/>
            <a:ahLst/>
            <a:cxnLst/>
            <a:rect l="l" t="t" r="r" b="b"/>
            <a:pathLst>
              <a:path w="6234903" h="2757746">
                <a:moveTo>
                  <a:pt x="0" y="0"/>
                </a:moveTo>
                <a:lnTo>
                  <a:pt x="6234903" y="0"/>
                </a:lnTo>
                <a:lnTo>
                  <a:pt x="6234903" y="2757746"/>
                </a:lnTo>
                <a:lnTo>
                  <a:pt x="0" y="27577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299545" y="-45614"/>
            <a:ext cx="8655701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TIMES TABLES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9332" y="-36471"/>
            <a:ext cx="9293268" cy="15173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LEXIA &amp; TTRS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FE3B29-0248-45C0-A88E-998798C6304E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452" b="92903" l="9647" r="89647">
                        <a14:foregroundMark x1="35059" y1="18710" x2="43294" y2="19355"/>
                        <a14:foregroundMark x1="33176" y1="38065" x2="38824" y2="42581"/>
                        <a14:foregroundMark x1="48706" y1="45161" x2="56235" y2="43226"/>
                        <a14:foregroundMark x1="60000" y1="44516" x2="78588" y2="45806"/>
                        <a14:foregroundMark x1="80000" y1="46452" x2="88471" y2="47742"/>
                        <a14:foregroundMark x1="40941" y1="85161" x2="54118" y2="83871"/>
                        <a14:foregroundMark x1="54118" y1="83871" x2="54588" y2="83871"/>
                        <a14:foregroundMark x1="30118" y1="83871" x2="44706" y2="83871"/>
                        <a14:foregroundMark x1="31059" y1="81290" x2="45647" y2="80000"/>
                        <a14:foregroundMark x1="45647" y1="80000" x2="47294" y2="80000"/>
                        <a14:foregroundMark x1="31059" y1="80645" x2="42824" y2="92258"/>
                        <a14:foregroundMark x1="42824" y1="92258" x2="55294" y2="93548"/>
                        <a14:foregroundMark x1="55294" y1="93548" x2="45882" y2="74194"/>
                        <a14:foregroundMark x1="45882" y1="74194" x2="34824" y2="74839"/>
                        <a14:foregroundMark x1="34824" y1="74839" x2="32941" y2="87097"/>
                        <a14:foregroundMark x1="26588" y1="16774" x2="37412" y2="6452"/>
                        <a14:foregroundMark x1="37412" y1="6452" x2="47059" y2="14839"/>
                        <a14:foregroundMark x1="47059" y1="14839" x2="37882" y2="34839"/>
                        <a14:foregroundMark x1="37882" y1="34839" x2="28235" y2="33548"/>
                        <a14:foregroundMark x1="28235" y1="33548" x2="33412" y2="10968"/>
                        <a14:foregroundMark x1="33412" y1="10968" x2="33412" y2="109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843933"/>
            <a:ext cx="5715000" cy="2061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426C40-7E6C-42AF-AFFB-5B711DB16181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9146275" y="1830854"/>
            <a:ext cx="3731525" cy="219380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0E8E893-4600-460B-8299-D0D48A6FECBE}"/>
              </a:ext>
            </a:extLst>
          </p:cNvPr>
          <p:cNvSpPr/>
          <p:nvPr/>
        </p:nvSpPr>
        <p:spPr>
          <a:xfrm>
            <a:off x="48625" y="4305300"/>
            <a:ext cx="15011400" cy="2193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6782" lvl="1" indent="-453391">
              <a:lnSpc>
                <a:spcPct val="150000"/>
              </a:lnSpc>
              <a:buFont typeface="Arial"/>
              <a:buChar char="•"/>
            </a:pPr>
            <a:r>
              <a:rPr lang="en-US" sz="48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Log-in details at the back of your child’s planner</a:t>
            </a:r>
          </a:p>
          <a:p>
            <a:pPr marL="906782" lvl="1" indent="-453391">
              <a:lnSpc>
                <a:spcPct val="150000"/>
              </a:lnSpc>
              <a:buFont typeface="Arial"/>
              <a:buChar char="•"/>
            </a:pPr>
            <a:r>
              <a:rPr lang="en-US" sz="48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These are suggestions of apps that might help your child</a:t>
            </a:r>
          </a:p>
        </p:txBody>
      </p:sp>
    </p:spTree>
    <p:extLst>
      <p:ext uri="{BB962C8B-B14F-4D97-AF65-F5344CB8AC3E}">
        <p14:creationId xmlns:p14="http://schemas.microsoft.com/office/powerpoint/2010/main" val="1056654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99545" y="2796083"/>
            <a:ext cx="17370093" cy="2819399"/>
          </a:xfrm>
          <a:custGeom>
            <a:avLst/>
            <a:gdLst/>
            <a:ahLst/>
            <a:cxnLst/>
            <a:rect l="l" t="t" r="r" b="b"/>
            <a:pathLst>
              <a:path w="17370093" h="2819399">
                <a:moveTo>
                  <a:pt x="0" y="0"/>
                </a:moveTo>
                <a:lnTo>
                  <a:pt x="17370093" y="0"/>
                </a:lnTo>
                <a:lnTo>
                  <a:pt x="17370093" y="2819399"/>
                </a:lnTo>
                <a:lnTo>
                  <a:pt x="0" y="2819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5185191" y="6638037"/>
            <a:ext cx="2342036" cy="2236644"/>
          </a:xfrm>
          <a:custGeom>
            <a:avLst/>
            <a:gdLst/>
            <a:ahLst/>
            <a:cxnLst/>
            <a:rect l="l" t="t" r="r" b="b"/>
            <a:pathLst>
              <a:path w="2342036" h="2236644">
                <a:moveTo>
                  <a:pt x="0" y="0"/>
                </a:moveTo>
                <a:lnTo>
                  <a:pt x="2342036" y="0"/>
                </a:lnTo>
                <a:lnTo>
                  <a:pt x="2342036" y="2236644"/>
                </a:lnTo>
                <a:lnTo>
                  <a:pt x="0" y="223664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3793390" y="976479"/>
            <a:ext cx="10921433" cy="1249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20"/>
              </a:lnSpc>
            </a:pPr>
            <a:r>
              <a:rPr lang="en-US" sz="4985" b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 day will change throughout the year.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99545" y="-45614"/>
            <a:ext cx="8655701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P.E. &amp; GAMES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6142737"/>
            <a:ext cx="15797578" cy="33343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20"/>
              </a:lnSpc>
            </a:pPr>
            <a:r>
              <a:rPr lang="en-US" sz="4985" b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Elm &amp; Ash</a:t>
            </a:r>
            <a:r>
              <a:rPr lang="en-US" sz="498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will need Football Boots after half term.</a:t>
            </a:r>
          </a:p>
          <a:p>
            <a:pPr algn="l">
              <a:lnSpc>
                <a:spcPts val="3489"/>
              </a:lnSpc>
            </a:pPr>
            <a:endParaRPr lang="en-US" sz="4985">
              <a:solidFill>
                <a:srgbClr val="1800AD"/>
              </a:solidFill>
              <a:latin typeface="Calibri (MS)"/>
              <a:ea typeface="Calibri (MS)"/>
              <a:cs typeface="Calibri (MS)"/>
              <a:sym typeface="Calibri (MS)"/>
            </a:endParaRPr>
          </a:p>
          <a:p>
            <a:pPr algn="l">
              <a:lnSpc>
                <a:spcPts val="5384"/>
              </a:lnSpc>
            </a:pPr>
            <a:r>
              <a:rPr lang="en-US" sz="498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Please make use of the ‘Boot Swop Box’ in Reception.</a:t>
            </a:r>
          </a:p>
          <a:p>
            <a:pPr algn="l">
              <a:lnSpc>
                <a:spcPts val="5384"/>
              </a:lnSpc>
            </a:pPr>
            <a:r>
              <a:rPr lang="en-US" sz="4985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(Bring a pair to swop or pay £2.)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1907944"/>
            <a:ext cx="17716577" cy="7933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11571" lvl="1" indent="-505786" algn="l">
              <a:lnSpc>
                <a:spcPts val="6981"/>
              </a:lnSpc>
              <a:buFont typeface="Arial"/>
              <a:buChar char="•"/>
            </a:pP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Embedding reading comprehension skills</a:t>
            </a:r>
          </a:p>
          <a:p>
            <a:pPr marL="1011571" lvl="1" indent="-505786" algn="l">
              <a:lnSpc>
                <a:spcPts val="6981"/>
              </a:lnSpc>
              <a:buFont typeface="Arial"/>
              <a:buChar char="•"/>
            </a:pP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Continuing Circle Time</a:t>
            </a:r>
          </a:p>
          <a:p>
            <a:pPr marL="1011571" lvl="1" indent="-505786" algn="l">
              <a:lnSpc>
                <a:spcPts val="6981"/>
              </a:lnSpc>
              <a:buFont typeface="Arial"/>
              <a:buChar char="•"/>
            </a:pP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Build teamwork, ethos, communication, respect within classes</a:t>
            </a:r>
          </a:p>
          <a:p>
            <a:pPr marL="1011571" lvl="1" indent="-505786" algn="l">
              <a:lnSpc>
                <a:spcPts val="6981"/>
              </a:lnSpc>
              <a:buFont typeface="Arial"/>
              <a:buChar char="•"/>
            </a:pP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Reinforce school values and </a:t>
            </a:r>
            <a:r>
              <a:rPr lang="en-US" sz="4685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behaviour</a:t>
            </a: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curriculum</a:t>
            </a:r>
          </a:p>
          <a:p>
            <a:pPr marL="1011571" lvl="1" indent="-505786" algn="l">
              <a:lnSpc>
                <a:spcPts val="6981"/>
              </a:lnSpc>
              <a:buFont typeface="Arial"/>
              <a:buChar char="•"/>
            </a:pP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Explicitly teaching and modelling </a:t>
            </a:r>
            <a:r>
              <a:rPr lang="en-US" sz="4685" dirty="0" err="1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behaviours</a:t>
            </a:r>
            <a:r>
              <a:rPr lang="en-US" sz="46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we wish to see e.g. table manners, not answering back, following instructions from the adults, appropriate language (not discriminatory), holding doors open for others</a:t>
            </a:r>
          </a:p>
          <a:p>
            <a:pPr marL="1076340" lvl="1" indent="-538170" algn="l">
              <a:lnSpc>
                <a:spcPts val="5384"/>
              </a:lnSpc>
              <a:buFont typeface="Arial"/>
              <a:buChar char="•"/>
            </a:pPr>
            <a:r>
              <a:rPr lang="en-US" sz="4985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Wearing correct school uniform</a:t>
            </a:r>
          </a:p>
        </p:txBody>
      </p:sp>
      <p:sp>
        <p:nvSpPr>
          <p:cNvPr id="4" name="Freeform 4"/>
          <p:cNvSpPr/>
          <p:nvPr/>
        </p:nvSpPr>
        <p:spPr>
          <a:xfrm>
            <a:off x="15655314" y="436975"/>
            <a:ext cx="2253711" cy="2780027"/>
          </a:xfrm>
          <a:custGeom>
            <a:avLst/>
            <a:gdLst/>
            <a:ahLst/>
            <a:cxnLst/>
            <a:rect l="l" t="t" r="r" b="b"/>
            <a:pathLst>
              <a:path w="2253711" h="2780027">
                <a:moveTo>
                  <a:pt x="0" y="0"/>
                </a:moveTo>
                <a:lnTo>
                  <a:pt x="2253711" y="0"/>
                </a:lnTo>
                <a:lnTo>
                  <a:pt x="2253711" y="2780027"/>
                </a:lnTo>
                <a:lnTo>
                  <a:pt x="0" y="27800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299545" y="-45614"/>
            <a:ext cx="14318321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WHOLE SCHOOL FOCUS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4883652" y="1673609"/>
            <a:ext cx="1283208" cy="1387252"/>
          </a:xfrm>
          <a:custGeom>
            <a:avLst/>
            <a:gdLst/>
            <a:ahLst/>
            <a:cxnLst/>
            <a:rect l="l" t="t" r="r" b="b"/>
            <a:pathLst>
              <a:path w="1283208" h="1387252">
                <a:moveTo>
                  <a:pt x="0" y="0"/>
                </a:moveTo>
                <a:lnTo>
                  <a:pt x="1283208" y="0"/>
                </a:lnTo>
                <a:lnTo>
                  <a:pt x="1283208" y="1387252"/>
                </a:lnTo>
                <a:lnTo>
                  <a:pt x="0" y="138725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7522670" y="4686531"/>
            <a:ext cx="577672" cy="1242305"/>
          </a:xfrm>
          <a:custGeom>
            <a:avLst/>
            <a:gdLst/>
            <a:ahLst/>
            <a:cxnLst/>
            <a:rect l="l" t="t" r="r" b="b"/>
            <a:pathLst>
              <a:path w="577672" h="1242305">
                <a:moveTo>
                  <a:pt x="0" y="0"/>
                </a:moveTo>
                <a:lnTo>
                  <a:pt x="577672" y="0"/>
                </a:lnTo>
                <a:lnTo>
                  <a:pt x="577672" y="1242305"/>
                </a:lnTo>
                <a:lnTo>
                  <a:pt x="0" y="124230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6528298" y="5928836"/>
            <a:ext cx="994372" cy="1190865"/>
          </a:xfrm>
          <a:custGeom>
            <a:avLst/>
            <a:gdLst/>
            <a:ahLst/>
            <a:cxnLst/>
            <a:rect l="l" t="t" r="r" b="b"/>
            <a:pathLst>
              <a:path w="994372" h="1190865">
                <a:moveTo>
                  <a:pt x="0" y="0"/>
                </a:moveTo>
                <a:lnTo>
                  <a:pt x="994372" y="0"/>
                </a:lnTo>
                <a:lnTo>
                  <a:pt x="994372" y="1190865"/>
                </a:lnTo>
                <a:lnTo>
                  <a:pt x="0" y="119086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6285192" y="4686531"/>
            <a:ext cx="957002" cy="913937"/>
          </a:xfrm>
          <a:custGeom>
            <a:avLst/>
            <a:gdLst/>
            <a:ahLst/>
            <a:cxnLst/>
            <a:rect l="l" t="t" r="r" b="b"/>
            <a:pathLst>
              <a:path w="957002" h="913937">
                <a:moveTo>
                  <a:pt x="0" y="0"/>
                </a:moveTo>
                <a:lnTo>
                  <a:pt x="957003" y="0"/>
                </a:lnTo>
                <a:lnTo>
                  <a:pt x="957003" y="913938"/>
                </a:lnTo>
                <a:lnTo>
                  <a:pt x="0" y="91393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4765320" y="5600469"/>
            <a:ext cx="1519873" cy="1459078"/>
          </a:xfrm>
          <a:custGeom>
            <a:avLst/>
            <a:gdLst/>
            <a:ahLst/>
            <a:cxnLst/>
            <a:rect l="l" t="t" r="r" b="b"/>
            <a:pathLst>
              <a:path w="1519873" h="1459078">
                <a:moveTo>
                  <a:pt x="0" y="0"/>
                </a:moveTo>
                <a:lnTo>
                  <a:pt x="1519872" y="0"/>
                </a:lnTo>
                <a:lnTo>
                  <a:pt x="1519872" y="1459077"/>
                </a:lnTo>
                <a:lnTo>
                  <a:pt x="0" y="14590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142250" y="-52201"/>
            <a:ext cx="11801601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WEEKLY ROUTINES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87614" y="7288319"/>
            <a:ext cx="15797578" cy="2858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00"/>
              </a:lnSpc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PARENT-TEACHER COMMUNICATION</a:t>
            </a:r>
          </a:p>
          <a:p>
            <a:pPr marL="949961" lvl="1" indent="-474980" algn="l">
              <a:lnSpc>
                <a:spcPts val="5500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For quick questions/issues, please feel free to chat to the class teacher at the gate</a:t>
            </a:r>
          </a:p>
          <a:p>
            <a:pPr marL="949961" lvl="1" indent="-474980" algn="l">
              <a:lnSpc>
                <a:spcPts val="5500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Meetings should be arranged via the school office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29642" y="1568834"/>
            <a:ext cx="15755551" cy="277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00"/>
              </a:lnSpc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MUSIC LESSONS</a:t>
            </a:r>
          </a:p>
          <a:p>
            <a:pPr marL="906782" lvl="1" indent="-453391" algn="l">
              <a:lnSpc>
                <a:spcPts val="5250"/>
              </a:lnSpc>
              <a:buFont typeface="Arial"/>
              <a:buChar char="•"/>
            </a:pPr>
            <a:r>
              <a:rPr lang="en-US" sz="42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Children should only have one lesson during curriculum time</a:t>
            </a:r>
          </a:p>
          <a:p>
            <a:pPr marL="906782" lvl="1" indent="-453391" algn="l">
              <a:lnSpc>
                <a:spcPts val="5250"/>
              </a:lnSpc>
              <a:buFont typeface="Arial"/>
              <a:buChar char="•"/>
            </a:pPr>
            <a:r>
              <a:rPr lang="en-US" sz="42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If your child is away or on a school trip, it is your responsibility to inform their music teacher.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3575" y="4256154"/>
            <a:ext cx="15456690" cy="2691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390"/>
              </a:lnSpc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CLUBS</a:t>
            </a:r>
          </a:p>
          <a:p>
            <a:pPr marL="906782" lvl="1" indent="-453391" algn="just">
              <a:lnSpc>
                <a:spcPts val="5145"/>
              </a:lnSpc>
              <a:buFont typeface="Arial"/>
              <a:buChar char="•"/>
            </a:pPr>
            <a:r>
              <a:rPr lang="en-US" sz="42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Your child should inform the person running the club if they are going to be absent or no longer wish to participate</a:t>
            </a:r>
          </a:p>
          <a:p>
            <a:pPr marL="906782" lvl="1" indent="-453391" algn="just">
              <a:lnSpc>
                <a:spcPts val="5145"/>
              </a:lnSpc>
              <a:buFont typeface="Arial"/>
              <a:buChar char="•"/>
            </a:pPr>
            <a:r>
              <a:rPr lang="en-US" sz="42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We encourage every child to attend at least one club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0" y="1618882"/>
            <a:ext cx="17517255" cy="223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School Newsletter: </a:t>
            </a: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If you read anything each week, please read this!</a:t>
            </a:r>
          </a:p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School Website: </a:t>
            </a: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Curriculum overview, Menus, Absence etc.</a:t>
            </a:r>
          </a:p>
        </p:txBody>
      </p:sp>
      <p:sp>
        <p:nvSpPr>
          <p:cNvPr id="4" name="Freeform 4"/>
          <p:cNvSpPr/>
          <p:nvPr/>
        </p:nvSpPr>
        <p:spPr>
          <a:xfrm>
            <a:off x="677815" y="6315976"/>
            <a:ext cx="16839439" cy="3243394"/>
          </a:xfrm>
          <a:custGeom>
            <a:avLst/>
            <a:gdLst/>
            <a:ahLst/>
            <a:cxnLst/>
            <a:rect l="l" t="t" r="r" b="b"/>
            <a:pathLst>
              <a:path w="16839439" h="3243394">
                <a:moveTo>
                  <a:pt x="0" y="0"/>
                </a:moveTo>
                <a:lnTo>
                  <a:pt x="16839440" y="0"/>
                </a:lnTo>
                <a:lnTo>
                  <a:pt x="16839440" y="3243394"/>
                </a:lnTo>
                <a:lnTo>
                  <a:pt x="0" y="32433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9332" y="-36471"/>
            <a:ext cx="13453198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 dirty="0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OTHER INFORMATION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4326902"/>
            <a:ext cx="16022952" cy="1427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49961" lvl="1" indent="-474980" algn="just">
              <a:lnSpc>
                <a:spcPts val="5368"/>
              </a:lnSpc>
              <a:buFont typeface="Arial"/>
              <a:buChar char="•"/>
            </a:pP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Intended learning &amp; other key messages:</a:t>
            </a: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Sent out as an email every Friday-please read and share with your child!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9332" y="-36471"/>
            <a:ext cx="8577054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DIARY DATES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777660" y="985622"/>
            <a:ext cx="6690198" cy="1249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20"/>
              </a:lnSpc>
            </a:pPr>
            <a:r>
              <a:rPr lang="en-US" sz="4985" b="1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All on weekly newsletter</a:t>
            </a:r>
          </a:p>
        </p:txBody>
      </p:sp>
      <p:graphicFrame>
        <p:nvGraphicFramePr>
          <p:cNvPr id="5" name="Object 5"/>
          <p:cNvGraphicFramePr/>
          <p:nvPr/>
        </p:nvGraphicFramePr>
        <p:xfrm>
          <a:off x="641098" y="2556857"/>
          <a:ext cx="8015288" cy="7854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9613900" imgH="9448800" progId="Excel.Sheet.12">
                  <p:embed/>
                </p:oleObj>
              </mc:Choice>
              <mc:Fallback>
                <p:oleObj name="Worksheet" r:id="rId3" imgW="9613900" imgH="94488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1098" y="2556857"/>
                        <a:ext cx="8015288" cy="78546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/>
          <p:nvPr/>
        </p:nvGraphicFramePr>
        <p:xfrm>
          <a:off x="9558602" y="2556857"/>
          <a:ext cx="8015288" cy="7854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9613900" imgH="9448800" progId="Excel.Sheet.12">
                  <p:embed/>
                </p:oleObj>
              </mc:Choice>
              <mc:Fallback>
                <p:oleObj name="Worksheet" r:id="rId5" imgW="9613900" imgH="94488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558602" y="2556857"/>
                        <a:ext cx="8015288" cy="78546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5314" b="-446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251672" y="2032112"/>
            <a:ext cx="17517255" cy="5632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You can visit your child’s classroom and meet their teacher. </a:t>
            </a:r>
          </a:p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Leave whenever you are ready, there is no pressure to stay! </a:t>
            </a:r>
          </a:p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Parents’ Evening in November 24th and 26th. (</a:t>
            </a:r>
            <a:r>
              <a:rPr lang="en-US" sz="4400" b="1" dirty="0">
                <a:solidFill>
                  <a:srgbClr val="1800AD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Oak</a:t>
            </a: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 not 24th but 25th)</a:t>
            </a:r>
          </a:p>
          <a:p>
            <a:pPr marL="949961" lvl="1" indent="-474980" algn="l">
              <a:lnSpc>
                <a:spcPts val="8932"/>
              </a:lnSpc>
              <a:buFont typeface="Arial"/>
              <a:buChar char="•"/>
            </a:pPr>
            <a:r>
              <a:rPr lang="en-US" sz="4400" dirty="0">
                <a:solidFill>
                  <a:srgbClr val="1800AD"/>
                </a:solidFill>
                <a:latin typeface="Calibri (MS)"/>
                <a:ea typeface="Calibri (MS)"/>
                <a:cs typeface="Calibri (MS)"/>
                <a:sym typeface="Calibri (MS)"/>
              </a:rPr>
              <a:t>If you would like a meeting with your child’s teacher before November, please contact them via the office.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9332" y="-36471"/>
            <a:ext cx="13453198" cy="1517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39"/>
              </a:lnSpc>
              <a:spcBef>
                <a:spcPct val="0"/>
              </a:spcBef>
            </a:pPr>
            <a:r>
              <a:rPr lang="en-US" sz="8885" b="1">
                <a:solidFill>
                  <a:srgbClr val="667B64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AFTER THIS MEETING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2468069" y="7807079"/>
            <a:ext cx="12295129" cy="2479921"/>
            <a:chOff x="0" y="0"/>
            <a:chExt cx="16393505" cy="3306561"/>
          </a:xfrm>
        </p:grpSpPr>
        <p:sp>
          <p:nvSpPr>
            <p:cNvPr id="6" name="Freeform 6"/>
            <p:cNvSpPr/>
            <p:nvPr/>
          </p:nvSpPr>
          <p:spPr>
            <a:xfrm>
              <a:off x="6076785" y="261713"/>
              <a:ext cx="2801260" cy="3044848"/>
            </a:xfrm>
            <a:custGeom>
              <a:avLst/>
              <a:gdLst/>
              <a:ahLst/>
              <a:cxnLst/>
              <a:rect l="l" t="t" r="r" b="b"/>
              <a:pathLst>
                <a:path w="2801260" h="3044848">
                  <a:moveTo>
                    <a:pt x="0" y="0"/>
                  </a:moveTo>
                  <a:lnTo>
                    <a:pt x="2801260" y="0"/>
                  </a:lnTo>
                  <a:lnTo>
                    <a:pt x="2801260" y="3044848"/>
                  </a:lnTo>
                  <a:lnTo>
                    <a:pt x="0" y="30448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53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 rot="-2700000">
              <a:off x="674544" y="293925"/>
              <a:ext cx="1957472" cy="2718711"/>
            </a:xfrm>
            <a:custGeom>
              <a:avLst/>
              <a:gdLst/>
              <a:ahLst/>
              <a:cxnLst/>
              <a:rect l="l" t="t" r="r" b="b"/>
              <a:pathLst>
                <a:path w="1957472" h="2718711">
                  <a:moveTo>
                    <a:pt x="0" y="0"/>
                  </a:moveTo>
                  <a:lnTo>
                    <a:pt x="1957473" y="0"/>
                  </a:lnTo>
                  <a:lnTo>
                    <a:pt x="1957473" y="2718711"/>
                  </a:lnTo>
                  <a:lnTo>
                    <a:pt x="0" y="271871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60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2012120" y="480567"/>
              <a:ext cx="4381386" cy="2825994"/>
            </a:xfrm>
            <a:custGeom>
              <a:avLst/>
              <a:gdLst/>
              <a:ahLst/>
              <a:cxnLst/>
              <a:rect l="l" t="t" r="r" b="b"/>
              <a:pathLst>
                <a:path w="4381386" h="2825994">
                  <a:moveTo>
                    <a:pt x="0" y="0"/>
                  </a:moveTo>
                  <a:lnTo>
                    <a:pt x="4381385" y="0"/>
                  </a:lnTo>
                  <a:lnTo>
                    <a:pt x="4381385" y="2825994"/>
                  </a:lnTo>
                  <a:lnTo>
                    <a:pt x="0" y="2825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44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775</Words>
  <Application>Microsoft Office PowerPoint</Application>
  <PresentationFormat>Custom</PresentationFormat>
  <Paragraphs>90</Paragraphs>
  <Slides>18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Aptos</vt:lpstr>
      <vt:lpstr>Calibri (MS)</vt:lpstr>
      <vt:lpstr>Calibri (MS) Bold</vt:lpstr>
      <vt:lpstr>Playpen Sans Bold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Janet Pocknall</dc:creator>
  <cp:lastModifiedBy>Janet Pocknall</cp:lastModifiedBy>
  <cp:revision>10</cp:revision>
  <cp:lastPrinted>2026-09-11T11:47:09Z</cp:lastPrinted>
  <dcterms:created xsi:type="dcterms:W3CDTF">2006-08-16T00:00:00Z</dcterms:created>
  <dcterms:modified xsi:type="dcterms:W3CDTF">2026-09-25T10:33:26Z</dcterms:modified>
  <dc:identifier>DAHUyjyGdno</dc:identifier>
</cp:coreProperties>
</file>