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EB Garamond" panose="020B0604020202020204" charset="0"/>
      <p:regular r:id="rId34"/>
      <p:bold r:id="rId35"/>
      <p:italic r:id="rId36"/>
      <p:boldItalic r:id="rId37"/>
    </p:embeddedFont>
    <p:embeddedFont>
      <p:font typeface="EB Garamond Medium" panose="020B0604020202020204" charset="0"/>
      <p:regular r:id="rId38"/>
      <p:bold r:id="rId39"/>
      <p:italic r:id="rId40"/>
      <p:boldItalic r:id="rId41"/>
    </p:embeddedFont>
    <p:embeddedFont>
      <p:font typeface="EB Garamond SemiBold" panose="020B0604020202020204" charset="0"/>
      <p:regular r:id="rId42"/>
      <p:bold r:id="rId43"/>
      <p:italic r:id="rId44"/>
      <p:boldItalic r:id="rId45"/>
    </p:embeddedFont>
    <p:embeddedFont>
      <p:font typeface="Poppins" panose="020B0604020202020204" charset="0"/>
      <p:regular r:id="rId46"/>
      <p:bold r:id="rId47"/>
      <p:italic r:id="rId48"/>
      <p:boldItalic r:id="rId49"/>
    </p:embeddedFont>
    <p:embeddedFont>
      <p:font typeface="Poppins SemiBold" panose="020B0604020202020204" charset="0"/>
      <p:regular r:id="rId50"/>
      <p:bold r:id="rId51"/>
      <p:italic r:id="rId52"/>
      <p:boldItalic r:id="rId53"/>
    </p:embeddedFont>
    <p:embeddedFont>
      <p:font typeface="Roboto" panose="020B0604020202020204" charset="0"/>
      <p:regular r:id="rId54"/>
      <p:bold r:id="rId55"/>
      <p:italic r:id="rId56"/>
      <p:boldItalic r:id="rId57"/>
    </p:embeddedFont>
    <p:embeddedFont>
      <p:font typeface="Trebuchet MS" panose="020B0603020202020204" pitchFamily="34" charset="0"/>
      <p:regular r:id="rId58"/>
      <p:bold r:id="rId59"/>
      <p:italic r:id="rId60"/>
      <p:boldItalic r:id="rId6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846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47" Type="http://schemas.openxmlformats.org/officeDocument/2006/relationships/font" Target="fonts/font18.fntdata"/><Relationship Id="rId50" Type="http://schemas.openxmlformats.org/officeDocument/2006/relationships/font" Target="fonts/font21.fntdata"/><Relationship Id="rId55" Type="http://schemas.openxmlformats.org/officeDocument/2006/relationships/font" Target="fonts/font26.fntdata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font" Target="fonts/font16.fntdata"/><Relationship Id="rId53" Type="http://schemas.openxmlformats.org/officeDocument/2006/relationships/font" Target="fonts/font24.fntdata"/><Relationship Id="rId58" Type="http://schemas.openxmlformats.org/officeDocument/2006/relationships/font" Target="fonts/font29.fntdata"/><Relationship Id="rId5" Type="http://schemas.openxmlformats.org/officeDocument/2006/relationships/slide" Target="slides/slide4.xml"/><Relationship Id="rId61" Type="http://schemas.openxmlformats.org/officeDocument/2006/relationships/font" Target="fonts/font32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Relationship Id="rId48" Type="http://schemas.openxmlformats.org/officeDocument/2006/relationships/font" Target="fonts/font19.fntdata"/><Relationship Id="rId56" Type="http://schemas.openxmlformats.org/officeDocument/2006/relationships/font" Target="fonts/font27.fntdata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22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font" Target="fonts/font17.fntdata"/><Relationship Id="rId59" Type="http://schemas.openxmlformats.org/officeDocument/2006/relationships/font" Target="fonts/font30.fntdata"/><Relationship Id="rId20" Type="http://schemas.openxmlformats.org/officeDocument/2006/relationships/slide" Target="slides/slide19.xml"/><Relationship Id="rId41" Type="http://schemas.openxmlformats.org/officeDocument/2006/relationships/font" Target="fonts/font12.fntdata"/><Relationship Id="rId54" Type="http://schemas.openxmlformats.org/officeDocument/2006/relationships/font" Target="fonts/font25.fntdata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49" Type="http://schemas.openxmlformats.org/officeDocument/2006/relationships/font" Target="fonts/font20.fntdata"/><Relationship Id="rId57" Type="http://schemas.openxmlformats.org/officeDocument/2006/relationships/font" Target="fonts/font28.fntdata"/><Relationship Id="rId10" Type="http://schemas.openxmlformats.org/officeDocument/2006/relationships/slide" Target="slides/slide9.xml"/><Relationship Id="rId31" Type="http://schemas.openxmlformats.org/officeDocument/2006/relationships/font" Target="fonts/font2.fntdata"/><Relationship Id="rId44" Type="http://schemas.openxmlformats.org/officeDocument/2006/relationships/font" Target="fonts/font15.fntdata"/><Relationship Id="rId52" Type="http://schemas.openxmlformats.org/officeDocument/2006/relationships/font" Target="fonts/font23.fntdata"/><Relationship Id="rId60" Type="http://schemas.openxmlformats.org/officeDocument/2006/relationships/font" Target="fonts/font31.fntdata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c6f73a04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c6f73a04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7ae3b417cf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7ae3b417cf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4f537f4582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24f537f4582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42c344115b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42c344115b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94d0ac30b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294d0ac30b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28c629eec55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28c629eec55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2790e0e43d3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2790e0e43d3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ae0074502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2ae0074502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2b3125bfb16_1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2b3125bfb16_1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b3125bfb16_1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b3125bfb16_1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277b73dc6e0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277b73dc6e0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28e915a12d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28e915a12d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29db3cc02d8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29db3cc02d8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9410765be6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9410765be6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7b016e1a9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7b016e1a91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9410765be6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29410765be6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9410765be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29410765be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77b73dc6e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77b73dc6e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1F1F20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Luderer M et al. Alcohol use disorders and ADHD. Neuroscience and Biobehavioral Reviews 2021; 128: 648–660.</a:t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b2aa8979e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2b2aa8979e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8e915a12d8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28e915a12d8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1F1F20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Luderer M et al. Alcohol use disorders and ADHD. Neuroscience and Biobehavioral Reviews 2021; 128: 648–660.</a:t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2b1fd3f0f5d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2b1fd3f0f5d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1F1F20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Luderer M et al. Alcohol use disorders and ADHD. Neuroscience and Biobehavioral Reviews 2021; 128: 648–660.</a:t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2ad4c53e9a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2ad4c53e9a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Statistic of 20 000 negative comments</a:t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2ad4c53e9a7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2ad4c53e9a7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1F1F20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Luderer M et al. Alcohol use disorders and ADHD. Neuroscience and Biobehavioral Reviews 2021; 128: 648–660.</a:t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2afb8f1ad2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2afb8f1ad2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highlight>
                  <a:srgbClr val="30CEDB"/>
                </a:highlight>
                <a:latin typeface="Calibri"/>
                <a:ea typeface="Calibri"/>
                <a:cs typeface="Calibri"/>
                <a:sym typeface="Calibri"/>
              </a:rPr>
              <a:t>I want to help parents raise children who have a strong sense of self-worth and, overall, feel good about themselves</a:t>
            </a:r>
            <a:endParaRPr sz="1200">
              <a:solidFill>
                <a:schemeClr val="dk1"/>
              </a:solidFill>
              <a:highlight>
                <a:srgbClr val="30CEDB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2b2aa8979e8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2b2aa8979e8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29e1fc68ae4_0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29e1fc68ae4_0_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294d0ac30b0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294d0ac30b0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flipH="1">
            <a:off x="8246400" y="4245925"/>
            <a:ext cx="897600" cy="8976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8246400" y="4245875"/>
            <a:ext cx="897600" cy="897600"/>
          </a:xfrm>
          <a:prstGeom prst="round1Rect">
            <a:avLst>
              <a:gd name="adj" fmla="val 16667"/>
            </a:avLst>
          </a:prstGeom>
          <a:solidFill>
            <a:schemeClr val="lt1">
              <a:alpha val="6808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Font typeface="EB Garamond"/>
              <a:buNone/>
              <a:defRPr sz="4800">
                <a:latin typeface="EB Garamond"/>
                <a:ea typeface="EB Garamond"/>
                <a:cs typeface="EB Garamond"/>
                <a:sym typeface="EB Garamo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oppins"/>
              <a:buNone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Font typeface="EB Garamond"/>
              <a:buNone/>
              <a:defRPr sz="4200">
                <a:latin typeface="EB Garamond"/>
                <a:ea typeface="EB Garamond"/>
                <a:cs typeface="EB Garamond"/>
                <a:sym typeface="EB Garamo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Font typeface="EB Garamond"/>
              <a:buNone/>
              <a:defRPr>
                <a:latin typeface="EB Garamond"/>
                <a:ea typeface="EB Garamond"/>
                <a:cs typeface="EB Garamond"/>
                <a:sym typeface="EB Garamo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Font typeface="Poppins"/>
              <a:buChar char="●"/>
              <a:defRPr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Font typeface="Poppins"/>
              <a:buChar char="○"/>
              <a:defRPr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Font typeface="Poppins"/>
              <a:buChar char="■"/>
              <a:defRPr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Font typeface="Poppins"/>
              <a:buChar char="●"/>
              <a:defRPr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Font typeface="Poppins"/>
              <a:buChar char="○"/>
              <a:defRPr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Font typeface="Poppins"/>
              <a:buChar char="■"/>
              <a:defRPr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Font typeface="Poppins"/>
              <a:buChar char="●"/>
              <a:defRPr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Font typeface="Poppins"/>
              <a:buChar char="○"/>
              <a:defRPr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Font typeface="Poppins"/>
              <a:buChar char="■"/>
              <a:defRPr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5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Font typeface="EB Garamond"/>
              <a:buNone/>
              <a:defRPr>
                <a:latin typeface="EB Garamond"/>
                <a:ea typeface="EB Garamond"/>
                <a:cs typeface="EB Garamond"/>
                <a:sym typeface="EB Garamo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Font typeface="Poppins"/>
              <a:buChar char="●"/>
              <a:defRPr sz="1400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Font typeface="Poppins"/>
              <a:buChar char="○"/>
              <a:defRPr sz="1200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Font typeface="Poppins"/>
              <a:buChar char="■"/>
              <a:defRPr sz="1200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Font typeface="Poppins"/>
              <a:buChar char="●"/>
              <a:defRPr sz="1200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Font typeface="Poppins"/>
              <a:buChar char="○"/>
              <a:defRPr sz="1200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Font typeface="Poppins"/>
              <a:buChar char="■"/>
              <a:defRPr sz="1200"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Font typeface="Poppins"/>
              <a:buChar char="●"/>
              <a:defRPr sz="1200"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Font typeface="Poppins"/>
              <a:buChar char="○"/>
              <a:defRPr sz="1200"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Font typeface="Poppins"/>
              <a:buChar char="■"/>
              <a:defRPr sz="1200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Font typeface="Poppins"/>
              <a:buChar char="●"/>
              <a:defRPr sz="1400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Font typeface="Poppins"/>
              <a:buChar char="○"/>
              <a:defRPr sz="1200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Font typeface="Poppins"/>
              <a:buChar char="■"/>
              <a:defRPr sz="1200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Font typeface="Poppins"/>
              <a:buChar char="●"/>
              <a:defRPr sz="1200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Font typeface="Poppins"/>
              <a:buChar char="○"/>
              <a:defRPr sz="1200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Font typeface="Poppins"/>
              <a:buChar char="■"/>
              <a:defRPr sz="1200"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Font typeface="Poppins"/>
              <a:buChar char="●"/>
              <a:defRPr sz="1200"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Font typeface="Poppins"/>
              <a:buChar char="○"/>
              <a:defRPr sz="1200"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Font typeface="Poppins"/>
              <a:buChar char="■"/>
              <a:defRPr sz="1200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/>
          <p:nvPr/>
        </p:nvSpPr>
        <p:spPr>
          <a:xfrm rot="10800000" flipH="1">
            <a:off x="0" y="656400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6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EB Garamond"/>
              <a:buNone/>
              <a:defRPr sz="1800">
                <a:latin typeface="EB Garamond"/>
                <a:ea typeface="EB Garamond"/>
                <a:cs typeface="EB Garamond"/>
                <a:sym typeface="EB Garamo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/>
        </p:nvSpPr>
        <p:spPr>
          <a:xfrm rot="10800000" flipH="1">
            <a:off x="3276600" y="25"/>
            <a:ext cx="58674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7"/>
          <p:cNvSpPr/>
          <p:nvPr/>
        </p:nvSpPr>
        <p:spPr>
          <a:xfrm rot="-5400000">
            <a:off x="759150" y="2517450"/>
            <a:ext cx="51435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226078" y="357800"/>
            <a:ext cx="2808000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EB Garamond"/>
              <a:buNone/>
              <a:defRPr sz="2400">
                <a:latin typeface="EB Garamond"/>
                <a:ea typeface="EB Garamond"/>
                <a:cs typeface="EB Garamond"/>
                <a:sym typeface="EB Garamo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226075" y="1465800"/>
            <a:ext cx="2808000" cy="31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Char char="●"/>
              <a:defRPr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Char char="○"/>
              <a:defRPr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Char char="■"/>
              <a:defRPr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Char char="●"/>
              <a:defRPr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Char char="○"/>
              <a:defRPr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Char char="■"/>
              <a:defRPr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Char char="●"/>
              <a:defRPr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Char char="○"/>
              <a:defRPr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200"/>
              <a:buFont typeface="Poppins"/>
              <a:buChar char="■"/>
              <a:defRPr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Font typeface="EB Garamond SemiBold"/>
              <a:buNone/>
              <a:defRPr sz="6000">
                <a:latin typeface="EB Garamond SemiBold"/>
                <a:ea typeface="EB Garamond SemiBold"/>
                <a:cs typeface="EB Garamond SemiBold"/>
                <a:sym typeface="EB Garamond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9"/>
          <p:cNvSpPr/>
          <p:nvPr/>
        </p:nvSpPr>
        <p:spPr>
          <a:xfrm rot="5400000">
            <a:off x="1946425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EB Garamond SemiBold"/>
              <a:buNone/>
              <a:defRPr sz="4200">
                <a:solidFill>
                  <a:schemeClr val="dk2"/>
                </a:solidFill>
                <a:latin typeface="EB Garamond SemiBold"/>
                <a:ea typeface="EB Garamond SemiBold"/>
                <a:cs typeface="EB Garamond SemiBold"/>
                <a:sym typeface="EB Garamond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ubTitle" idx="1"/>
          </p:nvPr>
        </p:nvSpPr>
        <p:spPr>
          <a:xfrm>
            <a:off x="265500" y="2779467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oppins"/>
              <a:buNone/>
              <a:defRPr sz="210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oppins SemiBold"/>
              <a:buChar char="●"/>
              <a:defRPr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○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■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●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○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■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●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○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Poppins"/>
              <a:buChar char="■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/>
          <p:nvPr/>
        </p:nvSpPr>
        <p:spPr>
          <a:xfrm rot="10800000" flipH="1">
            <a:off x="0" y="0"/>
            <a:ext cx="9144000" cy="469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10"/>
          <p:cNvSpPr/>
          <p:nvPr/>
        </p:nvSpPr>
        <p:spPr>
          <a:xfrm rot="10800000" flipH="1">
            <a:off x="0" y="4622725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title" hasCustomPrompt="1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Font typeface="EB Garamond SemiBold"/>
              <a:buNone/>
              <a:defRPr sz="12000">
                <a:solidFill>
                  <a:schemeClr val="dk2"/>
                </a:solidFill>
                <a:latin typeface="EB Garamond SemiBold"/>
                <a:ea typeface="EB Garamond SemiBold"/>
                <a:cs typeface="EB Garamond SemiBold"/>
                <a:sym typeface="EB Garamond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9" name="Google Shape;59;p11"/>
          <p:cNvSpPr txBox="1">
            <a:spLocks noGrp="1"/>
          </p:cNvSpPr>
          <p:nvPr>
            <p:ph type="body" idx="1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Font typeface="Poppins"/>
              <a:buChar char="●"/>
              <a:defRPr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Font typeface="Poppins"/>
              <a:buChar char="○"/>
              <a:defRPr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Font typeface="Poppins"/>
              <a:buChar char="■"/>
              <a:defRPr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Font typeface="Poppins"/>
              <a:buChar char="●"/>
              <a:defRPr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Font typeface="Poppins"/>
              <a:buChar char="○"/>
              <a:defRPr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Font typeface="Poppins"/>
              <a:buChar char="■"/>
              <a:defRPr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Font typeface="Poppins"/>
              <a:buChar char="●"/>
              <a:defRPr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Font typeface="Poppins"/>
              <a:buChar char="○"/>
              <a:defRPr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Font typeface="Poppins"/>
              <a:buChar char="■"/>
              <a:defRPr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terial">
    <p:bg>
      <p:bgPr>
        <a:solidFill>
          <a:srgbClr val="30CEDB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S1e2T0mxmCY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3"/>
          <p:cNvSpPr txBox="1">
            <a:spLocks noGrp="1"/>
          </p:cNvSpPr>
          <p:nvPr>
            <p:ph type="ctrTitle"/>
          </p:nvPr>
        </p:nvSpPr>
        <p:spPr>
          <a:xfrm>
            <a:off x="390525" y="1352350"/>
            <a:ext cx="8222100" cy="129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highlight>
                  <a:srgbClr val="30CEDB"/>
                </a:highlight>
              </a:rPr>
              <a:t>Early signs of ADHD in girls</a:t>
            </a:r>
            <a:endParaRPr b="1">
              <a:highlight>
                <a:srgbClr val="30CEDB"/>
              </a:highlight>
            </a:endParaRPr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"/>
          </p:nvPr>
        </p:nvSpPr>
        <p:spPr>
          <a:xfrm>
            <a:off x="390525" y="3074698"/>
            <a:ext cx="8222100" cy="6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Una Archer GMBPsS</a:t>
            </a:r>
            <a:endParaRPr sz="2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www.helpyourchildthrive.co.uk </a:t>
            </a:r>
            <a:endParaRPr sz="2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Amherst School </a:t>
            </a:r>
            <a:endParaRPr sz="2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February 6, 2024</a:t>
            </a:r>
            <a:endParaRPr sz="2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title"/>
          </p:nvPr>
        </p:nvSpPr>
        <p:spPr>
          <a:xfrm>
            <a:off x="1050475" y="488250"/>
            <a:ext cx="70050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44444"/>
              </a:lnSpc>
              <a:spcBef>
                <a:spcPts val="1900"/>
              </a:spcBef>
              <a:spcAft>
                <a:spcPts val="1900"/>
              </a:spcAft>
              <a:buNone/>
            </a:pPr>
            <a:r>
              <a:rPr lang="en" sz="3000"/>
              <a:t>Introductions</a:t>
            </a:r>
            <a:endParaRPr sz="3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5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 SemiBold"/>
                <a:ea typeface="EB Garamond SemiBold"/>
                <a:cs typeface="EB Garamond SemiBold"/>
                <a:sym typeface="EB Garamond SemiBold"/>
              </a:rPr>
              <a:t>ADHD statistics</a:t>
            </a:r>
            <a:endParaRPr>
              <a:latin typeface="EB Garamond SemiBold"/>
              <a:ea typeface="EB Garamond SemiBold"/>
              <a:cs typeface="EB Garamond SemiBold"/>
              <a:sym typeface="EB Garamond SemiBold"/>
            </a:endParaRPr>
          </a:p>
        </p:txBody>
      </p:sp>
      <p:sp>
        <p:nvSpPr>
          <p:cNvPr id="79" name="Google Shape;79;p15"/>
          <p:cNvSpPr txBox="1">
            <a:spLocks noGrp="1"/>
          </p:cNvSpPr>
          <p:nvPr>
            <p:ph type="body" idx="1"/>
          </p:nvPr>
        </p:nvSpPr>
        <p:spPr>
          <a:xfrm>
            <a:off x="471900" y="2264225"/>
            <a:ext cx="8222100" cy="168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>
                <a:highlight>
                  <a:schemeClr val="accent4"/>
                </a:highlight>
              </a:rPr>
              <a:t>ADHD is estimated to be prevalent in 5.3% of individuals aged 18 or younger,  affecting girls and boys about the same rate</a:t>
            </a:r>
            <a:endParaRPr>
              <a:highlight>
                <a:schemeClr val="accent4"/>
              </a:highlight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>
                <a:highlight>
                  <a:schemeClr val="accent4"/>
                </a:highlight>
              </a:rPr>
              <a:t>Girls are three times less likely to be referred for an assessment or receive an correct diagnosis</a:t>
            </a:r>
            <a:endParaRPr>
              <a:highlight>
                <a:schemeClr val="accent4"/>
              </a:highlight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>
                <a:highlight>
                  <a:schemeClr val="accent4"/>
                </a:highlight>
              </a:rPr>
              <a:t>Only about 5% of girls with ADHD receive the appropriate support</a:t>
            </a:r>
            <a:endParaRPr>
              <a:highlight>
                <a:schemeClr val="accent4"/>
              </a:highlight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>
                <a:highlight>
                  <a:schemeClr val="accent4"/>
                </a:highlight>
              </a:rPr>
              <a:t>About 75% of people with ADHD continue experiencing symptoms throughout their lives</a:t>
            </a:r>
            <a:endParaRPr>
              <a:highlight>
                <a:schemeClr val="accent4"/>
              </a:highlight>
            </a:endParaRPr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>
              <a:highlight>
                <a:schemeClr val="accent4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6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 SemiBold"/>
                <a:ea typeface="EB Garamond SemiBold"/>
                <a:cs typeface="EB Garamond SemiBold"/>
                <a:sym typeface="EB Garamond SemiBold"/>
              </a:rPr>
              <a:t>Today we’ll cover</a:t>
            </a:r>
            <a:endParaRPr>
              <a:latin typeface="EB Garamond SemiBold"/>
              <a:ea typeface="EB Garamond SemiBold"/>
              <a:cs typeface="EB Garamond SemiBold"/>
              <a:sym typeface="EB Garamond SemiBold"/>
            </a:endParaRPr>
          </a:p>
        </p:txBody>
      </p:sp>
      <p:sp>
        <p:nvSpPr>
          <p:cNvPr id="85" name="Google Shape;85;p16"/>
          <p:cNvSpPr txBox="1">
            <a:spLocks noGrp="1"/>
          </p:cNvSpPr>
          <p:nvPr>
            <p:ph type="body" idx="1"/>
          </p:nvPr>
        </p:nvSpPr>
        <p:spPr>
          <a:xfrm>
            <a:off x="471900" y="2167175"/>
            <a:ext cx="8222100" cy="248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ADHD symptoms in girls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ADHD brain vs neurotypical brain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Reasons why ADHD is often overlooked in girls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Impact of unrecognised ADHD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Supporting girls with ADHD traits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Q&amp;A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1050475" y="488250"/>
            <a:ext cx="70050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44444"/>
              </a:lnSpc>
              <a:spcBef>
                <a:spcPts val="1900"/>
              </a:spcBef>
              <a:spcAft>
                <a:spcPts val="1900"/>
              </a:spcAft>
              <a:buNone/>
            </a:pPr>
            <a:r>
              <a:rPr lang="en" sz="3000">
                <a:highlight>
                  <a:srgbClr val="30CEDB"/>
                </a:highlight>
              </a:rPr>
              <a:t>ADHD a neurodevelopmental condition characterised by persistent symptoms of inattention and/or hyperactivity-impulsivity that interfere with functioning or development</a:t>
            </a:r>
            <a:endParaRPr sz="3000">
              <a:highlight>
                <a:srgbClr val="30CEDB"/>
              </a:highligh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8"/>
          <p:cNvSpPr txBox="1">
            <a:spLocks noGrp="1"/>
          </p:cNvSpPr>
          <p:nvPr>
            <p:ph type="title"/>
          </p:nvPr>
        </p:nvSpPr>
        <p:spPr>
          <a:xfrm>
            <a:off x="1050475" y="488250"/>
            <a:ext cx="70050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44444"/>
              </a:lnSpc>
              <a:spcBef>
                <a:spcPts val="1900"/>
              </a:spcBef>
              <a:spcAft>
                <a:spcPts val="1900"/>
              </a:spcAft>
              <a:buNone/>
            </a:pPr>
            <a:r>
              <a:rPr lang="en" sz="3000"/>
              <a:t>How ADHD shows up in day-to-day life</a:t>
            </a:r>
            <a:endParaRPr sz="3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3600">
                <a:latin typeface="EB Garamond SemiBold"/>
                <a:ea typeface="EB Garamond SemiBold"/>
                <a:cs typeface="EB Garamond SemiBold"/>
                <a:sym typeface="EB Garamond SemiBold"/>
              </a:rPr>
              <a:t>Home</a:t>
            </a:r>
            <a:endParaRPr sz="3600">
              <a:latin typeface="EB Garamond SemiBold"/>
              <a:ea typeface="EB Garamond SemiBold"/>
              <a:cs typeface="EB Garamond SemiBold"/>
              <a:sym typeface="EB Garamond SemiBold"/>
            </a:endParaRPr>
          </a:p>
        </p:txBody>
      </p:sp>
      <p:sp>
        <p:nvSpPr>
          <p:cNvPr id="101" name="Google Shape;101;p19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en" sz="1600" b="1"/>
              <a:t>Attention</a:t>
            </a:r>
            <a:endParaRPr sz="1600" b="1"/>
          </a:p>
          <a:p>
            <a:pPr marL="457200" lvl="0" indent="-330200" algn="l" rtl="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Appearing not to listen</a:t>
            </a:r>
            <a:endParaRPr sz="1600"/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Difficulties with multi-step directions</a:t>
            </a:r>
            <a:endParaRPr sz="1600"/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Less likely to start or complete a task</a:t>
            </a:r>
            <a:endParaRPr sz="1600"/>
          </a:p>
          <a:p>
            <a:pPr marL="0" lvl="0" indent="0" algn="l" rtl="0">
              <a:lnSpc>
                <a:spcPct val="115000"/>
              </a:lnSpc>
              <a:spcBef>
                <a:spcPts val="2000"/>
              </a:spcBef>
              <a:spcAft>
                <a:spcPts val="2000"/>
              </a:spcAft>
              <a:buNone/>
            </a:pPr>
            <a:endParaRPr sz="1600"/>
          </a:p>
        </p:txBody>
      </p:sp>
      <p:sp>
        <p:nvSpPr>
          <p:cNvPr id="102" name="Google Shape;102;p19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400"/>
              </a:spcBef>
              <a:spcAft>
                <a:spcPts val="0"/>
              </a:spcAft>
              <a:buNone/>
            </a:pPr>
            <a:r>
              <a:rPr lang="en" sz="1600" b="1"/>
              <a:t>Impulsivity / Hyperactivity</a:t>
            </a:r>
            <a:endParaRPr sz="1600" b="1"/>
          </a:p>
          <a:p>
            <a:pPr marL="457200" lvl="0" indent="-330200" algn="l" rtl="0">
              <a:spcBef>
                <a:spcPts val="200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Extreme prolonged emotional responses</a:t>
            </a:r>
            <a:endParaRPr sz="1600"/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Interrupting conversations</a:t>
            </a:r>
            <a:endParaRPr sz="1600"/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Not accounting for consequences</a:t>
            </a:r>
            <a:endParaRPr sz="16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0"/>
          <p:cNvSpPr txBox="1">
            <a:spLocks noGrp="1"/>
          </p:cNvSpPr>
          <p:nvPr>
            <p:ph type="title"/>
          </p:nvPr>
        </p:nvSpPr>
        <p:spPr>
          <a:xfrm>
            <a:off x="2874475" y="488250"/>
            <a:ext cx="28689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44444"/>
              </a:lnSpc>
              <a:spcBef>
                <a:spcPts val="1900"/>
              </a:spcBef>
              <a:spcAft>
                <a:spcPts val="1900"/>
              </a:spcAft>
              <a:buNone/>
            </a:pPr>
            <a:endParaRPr sz="3000"/>
          </a:p>
        </p:txBody>
      </p:sp>
      <p:pic>
        <p:nvPicPr>
          <p:cNvPr id="108" name="Google Shape;10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66108" y="0"/>
            <a:ext cx="3811791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3600">
                <a:latin typeface="EB Garamond SemiBold"/>
                <a:ea typeface="EB Garamond SemiBold"/>
                <a:cs typeface="EB Garamond SemiBold"/>
                <a:sym typeface="EB Garamond SemiBold"/>
              </a:rPr>
              <a:t>School</a:t>
            </a:r>
            <a:endParaRPr sz="3600">
              <a:latin typeface="EB Garamond SemiBold"/>
              <a:ea typeface="EB Garamond SemiBold"/>
              <a:cs typeface="EB Garamond SemiBold"/>
              <a:sym typeface="EB Garamond SemiBold"/>
            </a:endParaRPr>
          </a:p>
        </p:txBody>
      </p:sp>
      <p:sp>
        <p:nvSpPr>
          <p:cNvPr id="114" name="Google Shape;114;p21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en" sz="1600" b="1"/>
              <a:t>Attention</a:t>
            </a:r>
            <a:endParaRPr sz="1600" b="1"/>
          </a:p>
          <a:p>
            <a:pPr marL="457200" lvl="0" indent="-330200" algn="l" rtl="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Making “careless” mistakes</a:t>
            </a:r>
            <a:endParaRPr sz="1600"/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Difficult to get organised</a:t>
            </a:r>
            <a:endParaRPr sz="1600"/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Time blindness: starting tasks last minute, </a:t>
            </a:r>
            <a:r>
              <a:rPr lang="en" sz="1600">
                <a:highlight>
                  <a:schemeClr val="accent4"/>
                </a:highlight>
              </a:rPr>
              <a:t>spending excessive time completing tasks r </a:t>
            </a:r>
            <a:endParaRPr sz="1600"/>
          </a:p>
          <a:p>
            <a:pPr marL="0" lvl="0" indent="0" algn="l" rtl="0">
              <a:lnSpc>
                <a:spcPct val="115000"/>
              </a:lnSpc>
              <a:spcBef>
                <a:spcPts val="2000"/>
              </a:spcBef>
              <a:spcAft>
                <a:spcPts val="2000"/>
              </a:spcAft>
              <a:buNone/>
            </a:pPr>
            <a:endParaRPr sz="1600"/>
          </a:p>
        </p:txBody>
      </p:sp>
      <p:sp>
        <p:nvSpPr>
          <p:cNvPr id="115" name="Google Shape;115;p21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400"/>
              </a:spcBef>
              <a:spcAft>
                <a:spcPts val="0"/>
              </a:spcAft>
              <a:buNone/>
            </a:pPr>
            <a:r>
              <a:rPr lang="en" sz="1600" b="1"/>
              <a:t>Impulsivity / Hyperactivity</a:t>
            </a:r>
            <a:endParaRPr sz="1600" b="1"/>
          </a:p>
          <a:p>
            <a:pPr marL="457200" lvl="0" indent="-330200" algn="l" rtl="0">
              <a:spcBef>
                <a:spcPts val="200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Giving into distractions</a:t>
            </a:r>
            <a:endParaRPr sz="1600"/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Difficulties while waiting</a:t>
            </a:r>
            <a:endParaRPr sz="1600"/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Restlessness fidgeting</a:t>
            </a:r>
            <a:endParaRPr sz="16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2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3600">
                <a:latin typeface="EB Garamond SemiBold"/>
                <a:ea typeface="EB Garamond SemiBold"/>
                <a:cs typeface="EB Garamond SemiBold"/>
                <a:sym typeface="EB Garamond SemiBold"/>
              </a:rPr>
              <a:t>Friends</a:t>
            </a:r>
            <a:endParaRPr sz="3600">
              <a:latin typeface="EB Garamond SemiBold"/>
              <a:ea typeface="EB Garamond SemiBold"/>
              <a:cs typeface="EB Garamond SemiBold"/>
              <a:sym typeface="EB Garamond SemiBold"/>
            </a:endParaRPr>
          </a:p>
        </p:txBody>
      </p:sp>
      <p:sp>
        <p:nvSpPr>
          <p:cNvPr id="121" name="Google Shape;121;p22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en" sz="1600" b="1"/>
              <a:t>Attention</a:t>
            </a:r>
            <a:endParaRPr sz="1600" b="1"/>
          </a:p>
          <a:p>
            <a:pPr marL="457200" lvl="0" indent="-330200" algn="l" rtl="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Extreme focus on what interests them</a:t>
            </a:r>
            <a:endParaRPr sz="1600"/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Difficult to listen to what other person is saying</a:t>
            </a:r>
            <a:endParaRPr sz="1600"/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Getting bored and moving between </a:t>
            </a:r>
            <a:r>
              <a:rPr lang="en" sz="1600">
                <a:highlight>
                  <a:schemeClr val="accent4"/>
                </a:highlight>
              </a:rPr>
              <a:t>activities, friendship groups</a:t>
            </a:r>
            <a:endParaRPr sz="1600">
              <a:highlight>
                <a:schemeClr val="accent4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2000"/>
              </a:spcBef>
              <a:spcAft>
                <a:spcPts val="2000"/>
              </a:spcAft>
              <a:buNone/>
            </a:pPr>
            <a:endParaRPr sz="1600"/>
          </a:p>
        </p:txBody>
      </p:sp>
      <p:sp>
        <p:nvSpPr>
          <p:cNvPr id="122" name="Google Shape;122;p22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400"/>
              </a:spcBef>
              <a:spcAft>
                <a:spcPts val="0"/>
              </a:spcAft>
              <a:buNone/>
            </a:pPr>
            <a:r>
              <a:rPr lang="en" sz="1600" b="1"/>
              <a:t>Impulsivity / Hyperactivity</a:t>
            </a:r>
            <a:endParaRPr sz="1600" b="1"/>
          </a:p>
          <a:p>
            <a:pPr marL="457200" lvl="0" indent="-330200" algn="l" rtl="0">
              <a:spcBef>
                <a:spcPts val="200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Impulsive reactions, difficulty to slow down to process their feelings</a:t>
            </a:r>
            <a:endParaRPr sz="1600"/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Rejection sensitivity</a:t>
            </a:r>
            <a:endParaRPr sz="1600"/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Could be more likely to engage in risky behaviours</a:t>
            </a:r>
            <a:endParaRPr sz="1600">
              <a:solidFill>
                <a:srgbClr val="30CEDB"/>
              </a:solidFill>
            </a:endParaRPr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3000">
                <a:latin typeface="EB Garamond SemiBold"/>
                <a:ea typeface="EB Garamond SemiBold"/>
                <a:cs typeface="EB Garamond SemiBold"/>
                <a:sym typeface="EB Garamond SemiBold"/>
              </a:rPr>
              <a:t>Reasons why ADHD is often overlooked in girls</a:t>
            </a:r>
            <a:endParaRPr sz="3000">
              <a:latin typeface="EB Garamond SemiBold"/>
              <a:ea typeface="EB Garamond SemiBold"/>
              <a:cs typeface="EB Garamond SemiBold"/>
              <a:sym typeface="EB Garamond SemiBold"/>
            </a:endParaRPr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471900" y="1861025"/>
            <a:ext cx="8222100" cy="303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SzPts val="1800"/>
              <a:buChar char="●"/>
            </a:pPr>
            <a:r>
              <a:rPr lang="en">
                <a:highlight>
                  <a:schemeClr val="accent4"/>
                </a:highlight>
              </a:rPr>
              <a:t>It is a broad spectrum, full of contradictions</a:t>
            </a:r>
            <a:endParaRPr>
              <a:highlight>
                <a:schemeClr val="accent4"/>
              </a:highlight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>
                <a:highlight>
                  <a:schemeClr val="accent4"/>
                </a:highlight>
              </a:rPr>
              <a:t>ADHD symptoms in girls are often thought of as personality characteristics or immaturity</a:t>
            </a:r>
            <a:endParaRPr>
              <a:highlight>
                <a:schemeClr val="accent4"/>
              </a:highlight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>
                <a:highlight>
                  <a:schemeClr val="accent4"/>
                </a:highlight>
              </a:rPr>
              <a:t>Masking strategies (and scaffolding) </a:t>
            </a:r>
            <a:endParaRPr>
              <a:highlight>
                <a:schemeClr val="accent4"/>
              </a:highlight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>
                <a:highlight>
                  <a:schemeClr val="accent4"/>
                </a:highlight>
              </a:rPr>
              <a:t>Internalized symptoms</a:t>
            </a:r>
            <a:endParaRPr>
              <a:highlight>
                <a:schemeClr val="accent4"/>
              </a:highlight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>
                <a:highlight>
                  <a:schemeClr val="accent4"/>
                </a:highlight>
              </a:rPr>
              <a:t>Girls with ADHD are more likely to also have mental health conditions that involve internalizing symptoms, like anxiety and depression</a:t>
            </a:r>
            <a:endParaRPr>
              <a:highlight>
                <a:schemeClr val="accent4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4"/>
          <p:cNvSpPr txBox="1">
            <a:spLocks noGrp="1"/>
          </p:cNvSpPr>
          <p:nvPr>
            <p:ph type="title"/>
          </p:nvPr>
        </p:nvSpPr>
        <p:spPr>
          <a:xfrm>
            <a:off x="537225" y="722400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3000">
                <a:latin typeface="EB Garamond SemiBold"/>
                <a:ea typeface="EB Garamond SemiBold"/>
                <a:cs typeface="EB Garamond SemiBold"/>
                <a:sym typeface="EB Garamond SemiBold"/>
              </a:rPr>
              <a:t>Assessment</a:t>
            </a:r>
            <a:endParaRPr sz="3000">
              <a:latin typeface="EB Garamond SemiBold"/>
              <a:ea typeface="EB Garamond SemiBold"/>
              <a:cs typeface="EB Garamond SemiBold"/>
              <a:sym typeface="EB Garamond SemiBold"/>
            </a:endParaRPr>
          </a:p>
        </p:txBody>
      </p:sp>
      <p:sp>
        <p:nvSpPr>
          <p:cNvPr id="134" name="Google Shape;134;p24"/>
          <p:cNvSpPr txBox="1">
            <a:spLocks noGrp="1"/>
          </p:cNvSpPr>
          <p:nvPr>
            <p:ph type="body" idx="1"/>
          </p:nvPr>
        </p:nvSpPr>
        <p:spPr>
          <a:xfrm>
            <a:off x="903525" y="2280550"/>
            <a:ext cx="7855800" cy="236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44444"/>
              </a:lnSpc>
              <a:spcBef>
                <a:spcPts val="1400"/>
              </a:spcBef>
              <a:spcAft>
                <a:spcPts val="0"/>
              </a:spcAft>
              <a:buSzPts val="1800"/>
              <a:buChar char="●"/>
            </a:pPr>
            <a:r>
              <a:rPr lang="en">
                <a:highlight>
                  <a:schemeClr val="accent4"/>
                </a:highlight>
              </a:rPr>
              <a:t>Based on observation</a:t>
            </a:r>
            <a:endParaRPr>
              <a:highlight>
                <a:schemeClr val="accent4"/>
              </a:highlight>
            </a:endParaRPr>
          </a:p>
          <a:p>
            <a:pPr marL="457200" lvl="0" indent="-342900" algn="l" rtl="0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>
                <a:highlight>
                  <a:schemeClr val="accent4"/>
                </a:highlight>
              </a:rPr>
              <a:t>Based on neurofunctional data</a:t>
            </a:r>
            <a:endParaRPr>
              <a:highlight>
                <a:schemeClr val="accent4"/>
              </a:highlight>
            </a:endParaRPr>
          </a:p>
          <a:p>
            <a:pPr marL="914400" lvl="0" indent="0" algn="l" rtl="0">
              <a:lnSpc>
                <a:spcPct val="144444"/>
              </a:lnSpc>
              <a:spcBef>
                <a:spcPts val="2000"/>
              </a:spcBef>
              <a:spcAft>
                <a:spcPts val="2000"/>
              </a:spcAft>
              <a:buNone/>
            </a:pPr>
            <a:endParaRPr b="1">
              <a:highlight>
                <a:schemeClr val="accent4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5"/>
          <p:cNvSpPr txBox="1">
            <a:spLocks noGrp="1"/>
          </p:cNvSpPr>
          <p:nvPr>
            <p:ph type="title"/>
          </p:nvPr>
        </p:nvSpPr>
        <p:spPr>
          <a:xfrm>
            <a:off x="490250" y="488250"/>
            <a:ext cx="75651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44444"/>
              </a:lnSpc>
              <a:spcBef>
                <a:spcPts val="1900"/>
              </a:spcBef>
              <a:spcAft>
                <a:spcPts val="1900"/>
              </a:spcAft>
              <a:buNone/>
            </a:pPr>
            <a:r>
              <a:rPr lang="en" sz="3000"/>
              <a:t>Differences in the brain</a:t>
            </a:r>
            <a:endParaRPr sz="30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6"/>
          <p:cNvSpPr txBox="1">
            <a:spLocks noGrp="1"/>
          </p:cNvSpPr>
          <p:nvPr>
            <p:ph type="title"/>
          </p:nvPr>
        </p:nvSpPr>
        <p:spPr>
          <a:xfrm>
            <a:off x="3118025" y="2495225"/>
            <a:ext cx="2247000" cy="122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5" name="Google Shape;14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50175" y="109213"/>
            <a:ext cx="3443650" cy="4925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7"/>
          <p:cNvSpPr txBox="1">
            <a:spLocks noGrp="1"/>
          </p:cNvSpPr>
          <p:nvPr>
            <p:ph type="title"/>
          </p:nvPr>
        </p:nvSpPr>
        <p:spPr>
          <a:xfrm>
            <a:off x="537225" y="722400"/>
            <a:ext cx="8222100" cy="112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3000">
                <a:latin typeface="EB Garamond SemiBold"/>
                <a:ea typeface="EB Garamond SemiBold"/>
                <a:cs typeface="EB Garamond SemiBold"/>
                <a:sym typeface="EB Garamond SemiBold"/>
              </a:rPr>
              <a:t>Brain patterns of somebody with ADHD symptoms often show:</a:t>
            </a:r>
            <a:endParaRPr sz="3000">
              <a:latin typeface="EB Garamond SemiBold"/>
              <a:ea typeface="EB Garamond SemiBold"/>
              <a:cs typeface="EB Garamond SemiBold"/>
              <a:sym typeface="EB Garamond SemiBold"/>
            </a:endParaRPr>
          </a:p>
        </p:txBody>
      </p:sp>
      <p:sp>
        <p:nvSpPr>
          <p:cNvPr id="151" name="Google Shape;151;p27"/>
          <p:cNvSpPr txBox="1">
            <a:spLocks noGrp="1"/>
          </p:cNvSpPr>
          <p:nvPr>
            <p:ph type="body" idx="1"/>
          </p:nvPr>
        </p:nvSpPr>
        <p:spPr>
          <a:xfrm>
            <a:off x="903525" y="2489700"/>
            <a:ext cx="7855800" cy="215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44444"/>
              </a:lnSpc>
              <a:spcBef>
                <a:spcPts val="1400"/>
              </a:spcBef>
              <a:spcAft>
                <a:spcPts val="0"/>
              </a:spcAft>
              <a:buSzPts val="1800"/>
              <a:buChar char="●"/>
            </a:pPr>
            <a:r>
              <a:rPr lang="en">
                <a:highlight>
                  <a:schemeClr val="accent4"/>
                </a:highlight>
              </a:rPr>
              <a:t>Too much slow wave activity</a:t>
            </a:r>
            <a:endParaRPr>
              <a:highlight>
                <a:schemeClr val="accent4"/>
              </a:highlight>
            </a:endParaRPr>
          </a:p>
          <a:p>
            <a:pPr marL="457200" lvl="0" indent="-342900" algn="l" rtl="0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>
                <a:highlight>
                  <a:schemeClr val="accent4"/>
                </a:highlight>
              </a:rPr>
              <a:t>Too much fast wave activity</a:t>
            </a:r>
            <a:endParaRPr>
              <a:highlight>
                <a:schemeClr val="accent4"/>
              </a:highlight>
            </a:endParaRPr>
          </a:p>
          <a:p>
            <a:pPr marL="914400" lvl="0" indent="0" algn="l" rtl="0">
              <a:lnSpc>
                <a:spcPct val="144444"/>
              </a:lnSpc>
              <a:spcBef>
                <a:spcPts val="2000"/>
              </a:spcBef>
              <a:spcAft>
                <a:spcPts val="2000"/>
              </a:spcAft>
              <a:buNone/>
            </a:pPr>
            <a:endParaRPr b="1">
              <a:highlight>
                <a:schemeClr val="accent4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8"/>
          <p:cNvSpPr txBox="1">
            <a:spLocks noGrp="1"/>
          </p:cNvSpPr>
          <p:nvPr>
            <p:ph type="title"/>
          </p:nvPr>
        </p:nvSpPr>
        <p:spPr>
          <a:xfrm>
            <a:off x="1652625" y="1300600"/>
            <a:ext cx="2070600" cy="96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44444"/>
              </a:lnSpc>
              <a:spcBef>
                <a:spcPts val="1900"/>
              </a:spcBef>
              <a:spcAft>
                <a:spcPts val="1900"/>
              </a:spcAft>
              <a:buNone/>
            </a:pPr>
            <a:endParaRPr sz="3000"/>
          </a:p>
        </p:txBody>
      </p:sp>
      <p:pic>
        <p:nvPicPr>
          <p:cNvPr id="157" name="Google Shape;15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600" y="182075"/>
            <a:ext cx="4943715" cy="2775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8"/>
          <p:cNvPicPr preferRelativeResize="0"/>
          <p:nvPr/>
        </p:nvPicPr>
        <p:blipFill rotWithShape="1">
          <a:blip r:embed="rId4">
            <a:alphaModFix/>
          </a:blip>
          <a:srcRect l="8202" t="15211" r="11379"/>
          <a:stretch/>
        </p:blipFill>
        <p:spPr>
          <a:xfrm>
            <a:off x="2823550" y="1883775"/>
            <a:ext cx="6060150" cy="29824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9"/>
          <p:cNvSpPr txBox="1">
            <a:spLocks noGrp="1"/>
          </p:cNvSpPr>
          <p:nvPr>
            <p:ph type="title"/>
          </p:nvPr>
        </p:nvSpPr>
        <p:spPr>
          <a:xfrm>
            <a:off x="490250" y="488250"/>
            <a:ext cx="75651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44444"/>
              </a:lnSpc>
              <a:spcBef>
                <a:spcPts val="1900"/>
              </a:spcBef>
              <a:spcAft>
                <a:spcPts val="1900"/>
              </a:spcAft>
              <a:buNone/>
            </a:pPr>
            <a:r>
              <a:rPr lang="en" sz="3000"/>
              <a:t>ADHD is not a personality trait, it is a neurodevelopmental condition </a:t>
            </a:r>
            <a:endParaRPr sz="30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0"/>
          <p:cNvSpPr txBox="1">
            <a:spLocks noGrp="1"/>
          </p:cNvSpPr>
          <p:nvPr>
            <p:ph type="title"/>
          </p:nvPr>
        </p:nvSpPr>
        <p:spPr>
          <a:xfrm>
            <a:off x="471900" y="419100"/>
            <a:ext cx="8222100" cy="94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highlight>
                  <a:srgbClr val="30CEDB"/>
                </a:highlight>
                <a:latin typeface="EB Garamond SemiBold"/>
                <a:ea typeface="EB Garamond SemiBold"/>
                <a:cs typeface="EB Garamond SemiBold"/>
                <a:sym typeface="EB Garamond SemiBold"/>
              </a:rPr>
              <a:t>Lack of support for girls with ADHD can result </a:t>
            </a:r>
            <a:r>
              <a:rPr lang="en" sz="3000">
                <a:highlight>
                  <a:srgbClr val="30CEDB"/>
                </a:highlight>
                <a:latin typeface="EB Garamond Medium"/>
                <a:ea typeface="EB Garamond Medium"/>
                <a:cs typeface="EB Garamond Medium"/>
                <a:sym typeface="EB Garamond Medium"/>
              </a:rPr>
              <a:t>in: </a:t>
            </a:r>
            <a:endParaRPr>
              <a:latin typeface="EB Garamond SemiBold"/>
              <a:ea typeface="EB Garamond SemiBold"/>
              <a:cs typeface="EB Garamond SemiBold"/>
              <a:sym typeface="EB Garamond SemiBold"/>
            </a:endParaRPr>
          </a:p>
        </p:txBody>
      </p:sp>
      <p:sp>
        <p:nvSpPr>
          <p:cNvPr id="169" name="Google Shape;169;p30"/>
          <p:cNvSpPr txBox="1">
            <a:spLocks noGrp="1"/>
          </p:cNvSpPr>
          <p:nvPr>
            <p:ph type="body" idx="1"/>
          </p:nvPr>
        </p:nvSpPr>
        <p:spPr>
          <a:xfrm>
            <a:off x="364675" y="2065325"/>
            <a:ext cx="8329200" cy="258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65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Internalising their symptoms, feeling ashamed about who they are</a:t>
            </a:r>
            <a:endParaRPr sz="1700">
              <a:highlight>
                <a:schemeClr val="accent4"/>
              </a:highlight>
            </a:endParaRPr>
          </a:p>
          <a:p>
            <a:pPr marL="457200" lvl="0" indent="-336550" algn="l" rtl="0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Mental health difficulties well into adulthood: higher levels of anxiety, depression, sleep difficulties, substance misuse and eating disorders</a:t>
            </a:r>
            <a:endParaRPr sz="1700">
              <a:highlight>
                <a:schemeClr val="accent4"/>
              </a:highlight>
            </a:endParaRPr>
          </a:p>
          <a:p>
            <a:pPr marL="457200" lvl="0" indent="-336550" algn="l" rtl="0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Social isolation</a:t>
            </a:r>
            <a:endParaRPr sz="1700">
              <a:highlight>
                <a:schemeClr val="accent4"/>
              </a:highlight>
            </a:endParaRPr>
          </a:p>
          <a:p>
            <a:pPr marL="457200" lvl="0" indent="-336550" algn="l" rtl="0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Twice the risk of teenage pregnancy</a:t>
            </a:r>
            <a:endParaRPr sz="1700">
              <a:highlight>
                <a:schemeClr val="accent4"/>
              </a:highlight>
            </a:endParaRPr>
          </a:p>
          <a:p>
            <a:pPr marL="457200" lvl="0" indent="-336550" algn="l" rtl="0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Adulthood: poorer general health, higher rate of divorce, lower income, alcohol use disorders</a:t>
            </a:r>
            <a:endParaRPr sz="1700">
              <a:highlight>
                <a:schemeClr val="accent4"/>
              </a:highlight>
            </a:endParaRPr>
          </a:p>
          <a:p>
            <a:pPr marL="0" lvl="0" indent="0" algn="l" rtl="0">
              <a:lnSpc>
                <a:spcPct val="150000"/>
              </a:lnSpc>
              <a:spcBef>
                <a:spcPts val="2000"/>
              </a:spcBef>
              <a:spcAft>
                <a:spcPts val="1600"/>
              </a:spcAft>
              <a:buNone/>
            </a:pPr>
            <a:endParaRPr sz="1700">
              <a:highlight>
                <a:schemeClr val="accent4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31"/>
          <p:cNvSpPr txBox="1">
            <a:spLocks noGrp="1"/>
          </p:cNvSpPr>
          <p:nvPr>
            <p:ph type="title"/>
          </p:nvPr>
        </p:nvSpPr>
        <p:spPr>
          <a:xfrm>
            <a:off x="490250" y="488250"/>
            <a:ext cx="75651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44444"/>
              </a:lnSpc>
              <a:spcBef>
                <a:spcPts val="1900"/>
              </a:spcBef>
              <a:spcAft>
                <a:spcPts val="1900"/>
              </a:spcAft>
              <a:buNone/>
            </a:pPr>
            <a:r>
              <a:rPr lang="en" sz="3000"/>
              <a:t>ADHD support </a:t>
            </a:r>
            <a:endParaRPr sz="30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1177200" y="419100"/>
            <a:ext cx="7516800" cy="94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highlight>
                  <a:srgbClr val="30CEDB"/>
                </a:highlight>
                <a:latin typeface="EB Garamond SemiBold"/>
                <a:ea typeface="EB Garamond SemiBold"/>
                <a:cs typeface="EB Garamond SemiBold"/>
                <a:sym typeface="EB Garamond SemiBold"/>
              </a:rPr>
              <a:t>Specialist ADHD </a:t>
            </a:r>
            <a:r>
              <a:rPr lang="en" sz="3000">
                <a:highlight>
                  <a:srgbClr val="30CEDB"/>
                </a:highlight>
                <a:latin typeface="EB Garamond Medium"/>
                <a:ea typeface="EB Garamond Medium"/>
                <a:cs typeface="EB Garamond Medium"/>
                <a:sym typeface="EB Garamond Medium"/>
              </a:rPr>
              <a:t>support: </a:t>
            </a:r>
            <a:endParaRPr>
              <a:latin typeface="EB Garamond SemiBold"/>
              <a:ea typeface="EB Garamond SemiBold"/>
              <a:cs typeface="EB Garamond SemiBold"/>
              <a:sym typeface="EB Garamond SemiBold"/>
            </a:endParaRPr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1177200" y="2218100"/>
            <a:ext cx="7516800" cy="22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6550" algn="l" rtl="0">
              <a:lnSpc>
                <a:spcPct val="144444"/>
              </a:lnSpc>
              <a:spcBef>
                <a:spcPts val="140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Psychoeducation</a:t>
            </a:r>
            <a:endParaRPr sz="1700">
              <a:highlight>
                <a:schemeClr val="accent4"/>
              </a:highlight>
            </a:endParaRPr>
          </a:p>
          <a:p>
            <a:pPr marL="457200" lvl="0" indent="-336550" algn="l" rtl="0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Coaching / counselling</a:t>
            </a:r>
            <a:endParaRPr sz="1700">
              <a:highlight>
                <a:schemeClr val="accent4"/>
              </a:highlight>
            </a:endParaRPr>
          </a:p>
          <a:p>
            <a:pPr marL="457200" lvl="0" indent="-336550" algn="l" rtl="0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Neurofeedback training </a:t>
            </a:r>
            <a:endParaRPr sz="1700">
              <a:solidFill>
                <a:srgbClr val="30CEDB"/>
              </a:solidFill>
              <a:highlight>
                <a:schemeClr val="accent4"/>
              </a:highlight>
            </a:endParaRPr>
          </a:p>
          <a:p>
            <a:pPr marL="457200" lvl="0" indent="-336550" algn="l" rtl="0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Medication</a:t>
            </a:r>
            <a:endParaRPr sz="1700">
              <a:highlight>
                <a:schemeClr val="accent4"/>
              </a:highlight>
            </a:endParaRPr>
          </a:p>
          <a:p>
            <a:pPr marL="0" lvl="0" indent="0" algn="l" rtl="0">
              <a:lnSpc>
                <a:spcPct val="150000"/>
              </a:lnSpc>
              <a:spcBef>
                <a:spcPts val="2000"/>
              </a:spcBef>
              <a:spcAft>
                <a:spcPts val="1600"/>
              </a:spcAft>
              <a:buNone/>
            </a:pPr>
            <a:endParaRPr sz="1700">
              <a:highlight>
                <a:schemeClr val="accent4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3"/>
          <p:cNvSpPr txBox="1">
            <a:spLocks noGrp="1"/>
          </p:cNvSpPr>
          <p:nvPr>
            <p:ph type="title"/>
          </p:nvPr>
        </p:nvSpPr>
        <p:spPr>
          <a:xfrm>
            <a:off x="1177200" y="419100"/>
            <a:ext cx="7516800" cy="94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highlight>
                  <a:srgbClr val="30CEDB"/>
                </a:highlight>
                <a:latin typeface="EB Garamond SemiBold"/>
                <a:ea typeface="EB Garamond SemiBold"/>
                <a:cs typeface="EB Garamond SemiBold"/>
                <a:sym typeface="EB Garamond SemiBold"/>
              </a:rPr>
              <a:t>3 pillars for brain health</a:t>
            </a:r>
            <a:r>
              <a:rPr lang="en" sz="3000">
                <a:highlight>
                  <a:srgbClr val="30CEDB"/>
                </a:highlight>
                <a:latin typeface="EB Garamond Medium"/>
                <a:ea typeface="EB Garamond Medium"/>
                <a:cs typeface="EB Garamond Medium"/>
                <a:sym typeface="EB Garamond Medium"/>
              </a:rPr>
              <a:t>: </a:t>
            </a:r>
            <a:endParaRPr>
              <a:latin typeface="EB Garamond SemiBold"/>
              <a:ea typeface="EB Garamond SemiBold"/>
              <a:cs typeface="EB Garamond SemiBold"/>
              <a:sym typeface="EB Garamond SemiBold"/>
            </a:endParaRPr>
          </a:p>
        </p:txBody>
      </p:sp>
      <p:sp>
        <p:nvSpPr>
          <p:cNvPr id="186" name="Google Shape;186;p33"/>
          <p:cNvSpPr txBox="1">
            <a:spLocks noGrp="1"/>
          </p:cNvSpPr>
          <p:nvPr>
            <p:ph type="body" idx="1"/>
          </p:nvPr>
        </p:nvSpPr>
        <p:spPr>
          <a:xfrm>
            <a:off x="1176950" y="2370875"/>
            <a:ext cx="7516800" cy="22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6550" algn="l" rtl="0">
              <a:lnSpc>
                <a:spcPct val="144444"/>
              </a:lnSpc>
              <a:spcBef>
                <a:spcPts val="140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Sleep: 7-9 hours </a:t>
            </a:r>
            <a:endParaRPr sz="1700">
              <a:highlight>
                <a:schemeClr val="accent4"/>
              </a:highlight>
            </a:endParaRPr>
          </a:p>
          <a:p>
            <a:pPr marL="457200" lvl="0" indent="-336550" algn="l" rtl="0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Nutrition: good fats and leafy greens</a:t>
            </a:r>
            <a:endParaRPr sz="1700">
              <a:highlight>
                <a:schemeClr val="accent4"/>
              </a:highlight>
            </a:endParaRPr>
          </a:p>
          <a:p>
            <a:pPr marL="457200" lvl="0" indent="-336550" algn="l" rtl="0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Exercise: 30 minutes at least 3 times a week</a:t>
            </a:r>
            <a:endParaRPr sz="1700">
              <a:highlight>
                <a:schemeClr val="accent4"/>
              </a:highlight>
            </a:endParaRPr>
          </a:p>
          <a:p>
            <a:pPr marL="0" lvl="0" indent="0" algn="l" rtl="0">
              <a:lnSpc>
                <a:spcPct val="150000"/>
              </a:lnSpc>
              <a:spcBef>
                <a:spcPts val="2000"/>
              </a:spcBef>
              <a:spcAft>
                <a:spcPts val="1600"/>
              </a:spcAft>
              <a:buNone/>
            </a:pPr>
            <a:endParaRPr sz="1700">
              <a:highlight>
                <a:schemeClr val="accent4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4"/>
          <p:cNvSpPr txBox="1">
            <a:spLocks noGrp="1"/>
          </p:cNvSpPr>
          <p:nvPr>
            <p:ph type="title"/>
          </p:nvPr>
        </p:nvSpPr>
        <p:spPr>
          <a:xfrm>
            <a:off x="1005825" y="762000"/>
            <a:ext cx="6412500" cy="381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3000">
                <a:highlight>
                  <a:srgbClr val="30CEDB"/>
                </a:highlight>
              </a:rPr>
              <a:t>We live in a society that is less kind to neurodiverse people than to neurotypical people</a:t>
            </a:r>
            <a:endParaRPr sz="3000">
              <a:highlight>
                <a:srgbClr val="30CEDB"/>
              </a:highlight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5"/>
          <p:cNvSpPr txBox="1">
            <a:spLocks noGrp="1"/>
          </p:cNvSpPr>
          <p:nvPr>
            <p:ph type="title"/>
          </p:nvPr>
        </p:nvSpPr>
        <p:spPr>
          <a:xfrm>
            <a:off x="642450" y="806625"/>
            <a:ext cx="3999900" cy="111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44444"/>
              </a:lnSpc>
              <a:spcBef>
                <a:spcPts val="1900"/>
              </a:spcBef>
              <a:spcAft>
                <a:spcPts val="1900"/>
              </a:spcAft>
              <a:buNone/>
            </a:pPr>
            <a:r>
              <a:rPr lang="en" sz="3000">
                <a:latin typeface="EB Garamond SemiBold"/>
                <a:ea typeface="EB Garamond SemiBold"/>
                <a:cs typeface="EB Garamond SemiBold"/>
                <a:sym typeface="EB Garamond SemiBold"/>
              </a:rPr>
              <a:t>Creating a secure base at home</a:t>
            </a:r>
            <a:endParaRPr>
              <a:latin typeface="EB Garamond SemiBold"/>
              <a:ea typeface="EB Garamond SemiBold"/>
              <a:cs typeface="EB Garamond SemiBold"/>
              <a:sym typeface="EB Garamond SemiBold"/>
            </a:endParaRPr>
          </a:p>
        </p:txBody>
      </p:sp>
      <p:sp>
        <p:nvSpPr>
          <p:cNvPr id="197" name="Google Shape;197;p35"/>
          <p:cNvSpPr txBox="1">
            <a:spLocks noGrp="1"/>
          </p:cNvSpPr>
          <p:nvPr>
            <p:ph type="body" idx="1"/>
          </p:nvPr>
        </p:nvSpPr>
        <p:spPr>
          <a:xfrm>
            <a:off x="471900" y="2003950"/>
            <a:ext cx="39171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6550" algn="l" rtl="0">
              <a:lnSpc>
                <a:spcPct val="144444"/>
              </a:lnSpc>
              <a:spcBef>
                <a:spcPts val="140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Adjusting expectations</a:t>
            </a:r>
            <a:endParaRPr sz="1700">
              <a:highlight>
                <a:schemeClr val="accent4"/>
              </a:highlight>
            </a:endParaRPr>
          </a:p>
          <a:p>
            <a:pPr marL="457200" lvl="0" indent="-336550" algn="l" rtl="0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Replacing frustration with curiosity (late example)</a:t>
            </a:r>
            <a:endParaRPr sz="1700">
              <a:highlight>
                <a:schemeClr val="accent4"/>
              </a:highlight>
            </a:endParaRPr>
          </a:p>
          <a:p>
            <a:pPr marL="457200" lvl="0" indent="-336550" algn="l" rtl="0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Asking open questions</a:t>
            </a:r>
            <a:endParaRPr sz="1700">
              <a:highlight>
                <a:schemeClr val="accent4"/>
              </a:highlight>
            </a:endParaRPr>
          </a:p>
          <a:p>
            <a:pPr marL="457200" lvl="0" indent="-336550" algn="l" rtl="0">
              <a:lnSpc>
                <a:spcPct val="144444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en" sz="1700">
                <a:highlight>
                  <a:schemeClr val="accent4"/>
                </a:highlight>
              </a:rPr>
              <a:t>Circle of Security Parenting course</a:t>
            </a:r>
            <a:endParaRPr sz="1700">
              <a:solidFill>
                <a:srgbClr val="30CEDB"/>
              </a:solidFill>
              <a:highlight>
                <a:schemeClr val="accent4"/>
              </a:highlight>
            </a:endParaRPr>
          </a:p>
          <a:p>
            <a:pPr marL="457200" lvl="0" indent="0" algn="l" rtl="0">
              <a:lnSpc>
                <a:spcPct val="144444"/>
              </a:lnSpc>
              <a:spcBef>
                <a:spcPts val="2000"/>
              </a:spcBef>
              <a:spcAft>
                <a:spcPts val="0"/>
              </a:spcAft>
              <a:buNone/>
            </a:pPr>
            <a:endParaRPr sz="1700">
              <a:highlight>
                <a:schemeClr val="accent4"/>
              </a:highlight>
            </a:endParaRPr>
          </a:p>
          <a:p>
            <a:pPr marL="0" lvl="0" indent="0" algn="l" rtl="0">
              <a:lnSpc>
                <a:spcPct val="144444"/>
              </a:lnSpc>
              <a:spcBef>
                <a:spcPts val="2000"/>
              </a:spcBef>
              <a:spcAft>
                <a:spcPts val="0"/>
              </a:spcAft>
              <a:buNone/>
            </a:pPr>
            <a:endParaRPr sz="1700">
              <a:highlight>
                <a:schemeClr val="accent4"/>
              </a:highlight>
            </a:endParaRPr>
          </a:p>
          <a:p>
            <a:pPr marL="0" lvl="0" indent="0" algn="l" rtl="0">
              <a:lnSpc>
                <a:spcPct val="150000"/>
              </a:lnSpc>
              <a:spcBef>
                <a:spcPts val="2000"/>
              </a:spcBef>
              <a:spcAft>
                <a:spcPts val="1600"/>
              </a:spcAft>
              <a:buNone/>
            </a:pPr>
            <a:endParaRPr sz="1700">
              <a:highlight>
                <a:schemeClr val="accent4"/>
              </a:highlight>
            </a:endParaRPr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2"/>
          </p:nvPr>
        </p:nvSpPr>
        <p:spPr>
          <a:xfrm>
            <a:off x="5471700" y="1919075"/>
            <a:ext cx="32226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99" name="Google Shape;199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71539" y="0"/>
            <a:ext cx="4072472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1005825" y="762000"/>
            <a:ext cx="6412500" cy="381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3000">
              <a:highlight>
                <a:srgbClr val="30CEDB"/>
              </a:highlight>
            </a:endParaRPr>
          </a:p>
        </p:txBody>
      </p:sp>
      <p:pic>
        <p:nvPicPr>
          <p:cNvPr id="205" name="Google Shape;205;p36" descr="Dr. Kent Hoffman is a psychotherapist and developmental researcher. This is an abbreviated version of his 2015 TEDx talk titled “Every Person Has Infinite Worth.” - https://www.youtube.com/watch?v=E9fHCrP8hZM&#10;&#10;Kent is co-founder of Circle of Security International and co-author of &quot;Raising a Secure Child&quot; (Guildford Press/2017). His memoir can be found at www.eightysevenminutes.com (no cost).&#10;&#10;Circle of Security International - http://www.circleofsecurityinternational.com&#10;&#10;&quot;Raising A Secure Child&quot; - https://www.amazon.com/Raising-Secure-Child-Attachment-Resilience/dp/1462527639" title="Infinite Worth (short version)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04513" y="565037"/>
            <a:ext cx="7134974" cy="4013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7"/>
          <p:cNvSpPr txBox="1">
            <a:spLocks noGrp="1"/>
          </p:cNvSpPr>
          <p:nvPr>
            <p:ph type="title"/>
          </p:nvPr>
        </p:nvSpPr>
        <p:spPr>
          <a:xfrm>
            <a:off x="1005825" y="762000"/>
            <a:ext cx="6412500" cy="381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highlight>
                  <a:srgbClr val="30CEDB"/>
                </a:highlight>
              </a:rPr>
              <a:t>ADHD management does determine whether it is more of a blessing or a curse.</a:t>
            </a:r>
            <a:endParaRPr sz="3000">
              <a:highlight>
                <a:srgbClr val="30CEDB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3000">
                <a:highlight>
                  <a:srgbClr val="30CEDB"/>
                </a:highlight>
              </a:rPr>
              <a:t>Hallowell and Ratey (2021)</a:t>
            </a:r>
            <a:endParaRPr sz="3000">
              <a:highlight>
                <a:srgbClr val="30CEDB"/>
              </a:highlight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38"/>
          <p:cNvSpPr txBox="1">
            <a:spLocks noGrp="1"/>
          </p:cNvSpPr>
          <p:nvPr>
            <p:ph type="title"/>
          </p:nvPr>
        </p:nvSpPr>
        <p:spPr>
          <a:xfrm>
            <a:off x="1005825" y="488250"/>
            <a:ext cx="64125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latin typeface="EB Garamond"/>
                <a:ea typeface="EB Garamond"/>
                <a:cs typeface="EB Garamond"/>
                <a:sym typeface="EB Garamond"/>
              </a:rPr>
              <a:t>For further support visit</a:t>
            </a:r>
            <a:endParaRPr sz="3000" b="1"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3000" b="1">
                <a:latin typeface="EB Garamond"/>
                <a:ea typeface="EB Garamond"/>
                <a:cs typeface="EB Garamond"/>
                <a:sym typeface="EB Garamond"/>
              </a:rPr>
              <a:t>www.helpyourchildthrive.co.uk</a:t>
            </a:r>
            <a:endParaRPr sz="3000" b="1"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39"/>
          <p:cNvSpPr txBox="1">
            <a:spLocks noGrp="1"/>
          </p:cNvSpPr>
          <p:nvPr>
            <p:ph type="title"/>
          </p:nvPr>
        </p:nvSpPr>
        <p:spPr>
          <a:xfrm>
            <a:off x="1005825" y="488250"/>
            <a:ext cx="64125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3000" b="1">
                <a:latin typeface="EB Garamond"/>
                <a:ea typeface="EB Garamond"/>
                <a:cs typeface="EB Garamond"/>
                <a:sym typeface="EB Garamond"/>
              </a:rPr>
              <a:t>Feedback forms and Q&amp;A</a:t>
            </a:r>
            <a:endParaRPr sz="3000" b="1"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4FC3F7"/>
      </a:accent5>
      <a:accent6>
        <a:srgbClr val="F4B400"/>
      </a:accent6>
      <a:hlink>
        <a:srgbClr val="4FC3F7"/>
      </a:hlink>
      <a:folHlink>
        <a:srgbClr val="4FC3F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669</Words>
  <Application>Microsoft Office PowerPoint</Application>
  <PresentationFormat>On-screen Show (16:9)</PresentationFormat>
  <Paragraphs>97</Paragraphs>
  <Slides>27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EB Garamond</vt:lpstr>
      <vt:lpstr>Roboto</vt:lpstr>
      <vt:lpstr>EB Garamond SemiBold</vt:lpstr>
      <vt:lpstr>Poppins</vt:lpstr>
      <vt:lpstr>Calibri</vt:lpstr>
      <vt:lpstr>Arial</vt:lpstr>
      <vt:lpstr>Trebuchet MS</vt:lpstr>
      <vt:lpstr>Poppins SemiBold</vt:lpstr>
      <vt:lpstr>EB Garamond Medium</vt:lpstr>
      <vt:lpstr>Material</vt:lpstr>
      <vt:lpstr>Early signs of ADHD in girls</vt:lpstr>
      <vt:lpstr>Introductions</vt:lpstr>
      <vt:lpstr>ADHD statistics</vt:lpstr>
      <vt:lpstr>Today we’ll cover</vt:lpstr>
      <vt:lpstr>ADHD a neurodevelopmental condition characterised by persistent symptoms of inattention and/or hyperactivity-impulsivity that interfere with functioning or development</vt:lpstr>
      <vt:lpstr>How ADHD shows up in day-to-day life</vt:lpstr>
      <vt:lpstr>Home</vt:lpstr>
      <vt:lpstr>PowerPoint Presentation</vt:lpstr>
      <vt:lpstr>School</vt:lpstr>
      <vt:lpstr>Friends</vt:lpstr>
      <vt:lpstr>Reasons why ADHD is often overlooked in girls</vt:lpstr>
      <vt:lpstr>Assessment</vt:lpstr>
      <vt:lpstr>Differences in the brain</vt:lpstr>
      <vt:lpstr>PowerPoint Presentation</vt:lpstr>
      <vt:lpstr>Brain patterns of somebody with ADHD symptoms often show:</vt:lpstr>
      <vt:lpstr>PowerPoint Presentation</vt:lpstr>
      <vt:lpstr>ADHD is not a personality trait, it is a neurodevelopmental condition </vt:lpstr>
      <vt:lpstr>Lack of support for girls with ADHD can result in: </vt:lpstr>
      <vt:lpstr>ADHD support </vt:lpstr>
      <vt:lpstr>Specialist ADHD support: </vt:lpstr>
      <vt:lpstr>3 pillars for brain health: </vt:lpstr>
      <vt:lpstr>We live in a society that is less kind to neurodiverse people than to neurotypical people</vt:lpstr>
      <vt:lpstr>Creating a secure base at home</vt:lpstr>
      <vt:lpstr>PowerPoint Presentation</vt:lpstr>
      <vt:lpstr>ADHD management does determine whether it is more of a blessing or a curse. Hallowell and Ratey (2021)</vt:lpstr>
      <vt:lpstr>For further support visit www.helpyourchildthrive.co.uk</vt:lpstr>
      <vt:lpstr>Feedback forms and Q&amp;A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Early signs of ADHD in girls</dc:title>
  <dc:creator>L Billing</dc:creator>
  <cp:lastModifiedBy>L Billing</cp:lastModifiedBy>
  <cp:revision>1</cp:revision>
  <dcterms:modified xsi:type="dcterms:W3CDTF">2024-02-08T09:18:57Z</dcterms:modified>
</cp:coreProperties>
</file>